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12.jpg" ContentType="image/jpeg"/>
  <Override PartName="/ppt/media/image32.jpg" ContentType="image/jpe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880" r:id="rId2"/>
    <p:sldMasterId id="2147483897" r:id="rId3"/>
  </p:sldMasterIdLst>
  <p:handoutMasterIdLst>
    <p:handoutMasterId r:id="rId23"/>
  </p:handoutMasterIdLst>
  <p:sldIdLst>
    <p:sldId id="256" r:id="rId4"/>
    <p:sldId id="273" r:id="rId5"/>
    <p:sldId id="263" r:id="rId6"/>
    <p:sldId id="281" r:id="rId7"/>
    <p:sldId id="286" r:id="rId8"/>
    <p:sldId id="276" r:id="rId9"/>
    <p:sldId id="282" r:id="rId10"/>
    <p:sldId id="307" r:id="rId11"/>
    <p:sldId id="308" r:id="rId12"/>
    <p:sldId id="275" r:id="rId13"/>
    <p:sldId id="280" r:id="rId14"/>
    <p:sldId id="272" r:id="rId15"/>
    <p:sldId id="283" r:id="rId16"/>
    <p:sldId id="310" r:id="rId17"/>
    <p:sldId id="312" r:id="rId18"/>
    <p:sldId id="313" r:id="rId19"/>
    <p:sldId id="269" r:id="rId20"/>
    <p:sldId id="306" r:id="rId21"/>
    <p:sldId id="270" r:id="rId2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8B7781-6EA0-47BF-95C1-EEDF27AB8D0C}" v="22" dt="2023-08-29T16:44:29.2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55" autoAdjust="0"/>
  </p:normalViewPr>
  <p:slideViewPr>
    <p:cSldViewPr>
      <p:cViewPr varScale="1">
        <p:scale>
          <a:sx n="90" d="100"/>
          <a:sy n="90" d="100"/>
        </p:scale>
        <p:origin x="124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pellman, Emily" userId="607d5ca2-a6fc-4c54-b6fd-a19eb35f5298" providerId="ADAL" clId="{728B7781-6EA0-47BF-95C1-EEDF27AB8D0C}"/>
    <pc:docChg chg="custSel addSld delSld modSld modShowInfo">
      <pc:chgData name="Spellman, Emily" userId="607d5ca2-a6fc-4c54-b6fd-a19eb35f5298" providerId="ADAL" clId="{728B7781-6EA0-47BF-95C1-EEDF27AB8D0C}" dt="2023-08-30T21:17:47.794" v="106" actId="20577"/>
      <pc:docMkLst>
        <pc:docMk/>
      </pc:docMkLst>
      <pc:sldChg chg="modSp mod">
        <pc:chgData name="Spellman, Emily" userId="607d5ca2-a6fc-4c54-b6fd-a19eb35f5298" providerId="ADAL" clId="{728B7781-6EA0-47BF-95C1-EEDF27AB8D0C}" dt="2023-08-30T21:17:47.794" v="106" actId="20577"/>
        <pc:sldMkLst>
          <pc:docMk/>
          <pc:sldMk cId="0" sldId="275"/>
        </pc:sldMkLst>
        <pc:spChg chg="mod">
          <ac:chgData name="Spellman, Emily" userId="607d5ca2-a6fc-4c54-b6fd-a19eb35f5298" providerId="ADAL" clId="{728B7781-6EA0-47BF-95C1-EEDF27AB8D0C}" dt="2023-08-30T21:17:27.153" v="102" actId="14100"/>
          <ac:spMkLst>
            <pc:docMk/>
            <pc:sldMk cId="0" sldId="275"/>
            <ac:spMk id="3" creationId="{00000000-0000-0000-0000-000000000000}"/>
          </ac:spMkLst>
        </pc:spChg>
        <pc:spChg chg="mod">
          <ac:chgData name="Spellman, Emily" userId="607d5ca2-a6fc-4c54-b6fd-a19eb35f5298" providerId="ADAL" clId="{728B7781-6EA0-47BF-95C1-EEDF27AB8D0C}" dt="2023-08-30T21:17:47.794" v="106" actId="20577"/>
          <ac:spMkLst>
            <pc:docMk/>
            <pc:sldMk cId="0" sldId="275"/>
            <ac:spMk id="5" creationId="{D7D1A10C-98DB-4FC4-B898-80454E6CC0E3}"/>
          </ac:spMkLst>
        </pc:spChg>
        <pc:picChg chg="mod">
          <ac:chgData name="Spellman, Emily" userId="607d5ca2-a6fc-4c54-b6fd-a19eb35f5298" providerId="ADAL" clId="{728B7781-6EA0-47BF-95C1-EEDF27AB8D0C}" dt="2023-08-30T21:17:33.537" v="104" actId="1076"/>
          <ac:picMkLst>
            <pc:docMk/>
            <pc:sldMk cId="0" sldId="275"/>
            <ac:picMk id="6" creationId="{7FD5B6A5-81BD-443B-9171-DEBCF3EE41FA}"/>
          </ac:picMkLst>
        </pc:picChg>
        <pc:picChg chg="mod">
          <ac:chgData name="Spellman, Emily" userId="607d5ca2-a6fc-4c54-b6fd-a19eb35f5298" providerId="ADAL" clId="{728B7781-6EA0-47BF-95C1-EEDF27AB8D0C}" dt="2023-08-30T21:17:36.575" v="105" actId="1076"/>
          <ac:picMkLst>
            <pc:docMk/>
            <pc:sldMk cId="0" sldId="275"/>
            <ac:picMk id="7" creationId="{D50D14AF-0156-4019-8E98-E4CFB20D319F}"/>
          </ac:picMkLst>
        </pc:picChg>
      </pc:sldChg>
      <pc:sldChg chg="addSp delSp modSp mod">
        <pc:chgData name="Spellman, Emily" userId="607d5ca2-a6fc-4c54-b6fd-a19eb35f5298" providerId="ADAL" clId="{728B7781-6EA0-47BF-95C1-EEDF27AB8D0C}" dt="2023-08-29T16:44:41.498" v="63" actId="14100"/>
        <pc:sldMkLst>
          <pc:docMk/>
          <pc:sldMk cId="1114237158" sldId="306"/>
        </pc:sldMkLst>
        <pc:spChg chg="add del mod">
          <ac:chgData name="Spellman, Emily" userId="607d5ca2-a6fc-4c54-b6fd-a19eb35f5298" providerId="ADAL" clId="{728B7781-6EA0-47BF-95C1-EEDF27AB8D0C}" dt="2023-08-28T19:48:48.421" v="3" actId="478"/>
          <ac:spMkLst>
            <pc:docMk/>
            <pc:sldMk cId="1114237158" sldId="306"/>
            <ac:spMk id="7" creationId="{D622B968-7012-E262-0AE6-0171923DD20C}"/>
          </ac:spMkLst>
        </pc:spChg>
        <pc:picChg chg="mod">
          <ac:chgData name="Spellman, Emily" userId="607d5ca2-a6fc-4c54-b6fd-a19eb35f5298" providerId="ADAL" clId="{728B7781-6EA0-47BF-95C1-EEDF27AB8D0C}" dt="2023-08-29T16:42:13.176" v="52" actId="14100"/>
          <ac:picMkLst>
            <pc:docMk/>
            <pc:sldMk cId="1114237158" sldId="306"/>
            <ac:picMk id="4" creationId="{514DE2FC-B1F9-4310-85B8-B60F0DB5F9B8}"/>
          </ac:picMkLst>
        </pc:picChg>
        <pc:picChg chg="add mod">
          <ac:chgData name="Spellman, Emily" userId="607d5ca2-a6fc-4c54-b6fd-a19eb35f5298" providerId="ADAL" clId="{728B7781-6EA0-47BF-95C1-EEDF27AB8D0C}" dt="2023-08-29T16:42:11.452" v="51" actId="1076"/>
          <ac:picMkLst>
            <pc:docMk/>
            <pc:sldMk cId="1114237158" sldId="306"/>
            <ac:picMk id="6" creationId="{BAAA04E2-411F-2B47-CCB9-B6FB49854ACF}"/>
          </ac:picMkLst>
        </pc:picChg>
        <pc:picChg chg="add mod">
          <ac:chgData name="Spellman, Emily" userId="607d5ca2-a6fc-4c54-b6fd-a19eb35f5298" providerId="ADAL" clId="{728B7781-6EA0-47BF-95C1-EEDF27AB8D0C}" dt="2023-08-29T16:42:22.874" v="55" actId="1076"/>
          <ac:picMkLst>
            <pc:docMk/>
            <pc:sldMk cId="1114237158" sldId="306"/>
            <ac:picMk id="8" creationId="{BD81B482-1678-C12A-612D-17F3FE2272D9}"/>
          </ac:picMkLst>
        </pc:picChg>
        <pc:picChg chg="add mod">
          <ac:chgData name="Spellman, Emily" userId="607d5ca2-a6fc-4c54-b6fd-a19eb35f5298" providerId="ADAL" clId="{728B7781-6EA0-47BF-95C1-EEDF27AB8D0C}" dt="2023-08-29T16:44:41.498" v="63" actId="14100"/>
          <ac:picMkLst>
            <pc:docMk/>
            <pc:sldMk cId="1114237158" sldId="306"/>
            <ac:picMk id="10" creationId="{F3F4CB44-D46F-8066-AFE8-6B148C0AD434}"/>
          </ac:picMkLst>
        </pc:picChg>
      </pc:sldChg>
      <pc:sldChg chg="addSp delSp modSp mod">
        <pc:chgData name="Spellman, Emily" userId="607d5ca2-a6fc-4c54-b6fd-a19eb35f5298" providerId="ADAL" clId="{728B7781-6EA0-47BF-95C1-EEDF27AB8D0C}" dt="2023-08-28T22:27:09.206" v="49" actId="20577"/>
        <pc:sldMkLst>
          <pc:docMk/>
          <pc:sldMk cId="2949056699" sldId="310"/>
        </pc:sldMkLst>
        <pc:spChg chg="mod">
          <ac:chgData name="Spellman, Emily" userId="607d5ca2-a6fc-4c54-b6fd-a19eb35f5298" providerId="ADAL" clId="{728B7781-6EA0-47BF-95C1-EEDF27AB8D0C}" dt="2023-08-28T22:00:41.557" v="43" actId="1076"/>
          <ac:spMkLst>
            <pc:docMk/>
            <pc:sldMk cId="2949056699" sldId="310"/>
            <ac:spMk id="2" creationId="{D243E410-58F6-4215-8868-4ED29D8D71BA}"/>
          </ac:spMkLst>
        </pc:spChg>
        <pc:spChg chg="del mod">
          <ac:chgData name="Spellman, Emily" userId="607d5ca2-a6fc-4c54-b6fd-a19eb35f5298" providerId="ADAL" clId="{728B7781-6EA0-47BF-95C1-EEDF27AB8D0C}" dt="2023-08-28T21:58:10.288" v="15" actId="478"/>
          <ac:spMkLst>
            <pc:docMk/>
            <pc:sldMk cId="2949056699" sldId="310"/>
            <ac:spMk id="3" creationId="{CA4EE799-FEA6-464B-8067-5DFE07E3ADB9}"/>
          </ac:spMkLst>
        </pc:spChg>
        <pc:spChg chg="add del mod">
          <ac:chgData name="Spellman, Emily" userId="607d5ca2-a6fc-4c54-b6fd-a19eb35f5298" providerId="ADAL" clId="{728B7781-6EA0-47BF-95C1-EEDF27AB8D0C}" dt="2023-08-28T21:58:11.770" v="16" actId="478"/>
          <ac:spMkLst>
            <pc:docMk/>
            <pc:sldMk cId="2949056699" sldId="310"/>
            <ac:spMk id="5" creationId="{255DBC66-8846-9A6F-D2B2-AC932D075599}"/>
          </ac:spMkLst>
        </pc:spChg>
        <pc:spChg chg="add del mod">
          <ac:chgData name="Spellman, Emily" userId="607d5ca2-a6fc-4c54-b6fd-a19eb35f5298" providerId="ADAL" clId="{728B7781-6EA0-47BF-95C1-EEDF27AB8D0C}" dt="2023-08-28T21:59:25.210" v="28" actId="478"/>
          <ac:spMkLst>
            <pc:docMk/>
            <pc:sldMk cId="2949056699" sldId="310"/>
            <ac:spMk id="7" creationId="{797D0911-C830-45A7-9B4D-EDB4FD001B9D}"/>
          </ac:spMkLst>
        </pc:spChg>
        <pc:spChg chg="add mod">
          <ac:chgData name="Spellman, Emily" userId="607d5ca2-a6fc-4c54-b6fd-a19eb35f5298" providerId="ADAL" clId="{728B7781-6EA0-47BF-95C1-EEDF27AB8D0C}" dt="2023-08-28T22:27:09.206" v="49" actId="20577"/>
          <ac:spMkLst>
            <pc:docMk/>
            <pc:sldMk cId="2949056699" sldId="310"/>
            <ac:spMk id="9" creationId="{8A01F0B0-3B20-6D17-1F00-781E4F8A68C7}"/>
          </ac:spMkLst>
        </pc:spChg>
        <pc:picChg chg="del">
          <ac:chgData name="Spellman, Emily" userId="607d5ca2-a6fc-4c54-b6fd-a19eb35f5298" providerId="ADAL" clId="{728B7781-6EA0-47BF-95C1-EEDF27AB8D0C}" dt="2023-08-28T21:58:12.520" v="17" actId="478"/>
          <ac:picMkLst>
            <pc:docMk/>
            <pc:sldMk cId="2949056699" sldId="310"/>
            <ac:picMk id="6" creationId="{49EE0FCB-C84B-4530-AC67-26697F9F6691}"/>
          </ac:picMkLst>
        </pc:picChg>
        <pc:picChg chg="del">
          <ac:chgData name="Spellman, Emily" userId="607d5ca2-a6fc-4c54-b6fd-a19eb35f5298" providerId="ADAL" clId="{728B7781-6EA0-47BF-95C1-EEDF27AB8D0C}" dt="2023-08-28T21:58:13.360" v="18" actId="478"/>
          <ac:picMkLst>
            <pc:docMk/>
            <pc:sldMk cId="2949056699" sldId="310"/>
            <ac:picMk id="8" creationId="{157EE76C-45EF-46CA-BBBC-F41D55E2867E}"/>
          </ac:picMkLst>
        </pc:picChg>
        <pc:picChg chg="del">
          <ac:chgData name="Spellman, Emily" userId="607d5ca2-a6fc-4c54-b6fd-a19eb35f5298" providerId="ADAL" clId="{728B7781-6EA0-47BF-95C1-EEDF27AB8D0C}" dt="2023-08-28T21:58:14.139" v="19" actId="478"/>
          <ac:picMkLst>
            <pc:docMk/>
            <pc:sldMk cId="2949056699" sldId="310"/>
            <ac:picMk id="10" creationId="{EF867EFE-C6C1-4096-BB77-0A773FB9FB85}"/>
          </ac:picMkLst>
        </pc:picChg>
        <pc:picChg chg="del">
          <ac:chgData name="Spellman, Emily" userId="607d5ca2-a6fc-4c54-b6fd-a19eb35f5298" providerId="ADAL" clId="{728B7781-6EA0-47BF-95C1-EEDF27AB8D0C}" dt="2023-08-28T21:58:14.815" v="20" actId="478"/>
          <ac:picMkLst>
            <pc:docMk/>
            <pc:sldMk cId="2949056699" sldId="310"/>
            <ac:picMk id="12" creationId="{7D9E3E19-38C8-4DCA-BA39-30A0138577CA}"/>
          </ac:picMkLst>
        </pc:picChg>
        <pc:picChg chg="add del mod">
          <ac:chgData name="Spellman, Emily" userId="607d5ca2-a6fc-4c54-b6fd-a19eb35f5298" providerId="ADAL" clId="{728B7781-6EA0-47BF-95C1-EEDF27AB8D0C}" dt="2023-08-28T21:59:25.210" v="28" actId="478"/>
          <ac:picMkLst>
            <pc:docMk/>
            <pc:sldMk cId="2949056699" sldId="310"/>
            <ac:picMk id="2050" creationId="{DA92E60B-98A5-3711-C791-4120B244538C}"/>
          </ac:picMkLst>
        </pc:picChg>
        <pc:picChg chg="add mod">
          <ac:chgData name="Spellman, Emily" userId="607d5ca2-a6fc-4c54-b6fd-a19eb35f5298" providerId="ADAL" clId="{728B7781-6EA0-47BF-95C1-EEDF27AB8D0C}" dt="2023-08-28T21:59:52.769" v="32" actId="1076"/>
          <ac:picMkLst>
            <pc:docMk/>
            <pc:sldMk cId="2949056699" sldId="310"/>
            <ac:picMk id="2052" creationId="{0B742310-B55F-80D7-344D-7B97E0C8AB57}"/>
          </ac:picMkLst>
        </pc:picChg>
        <pc:picChg chg="add del mod">
          <ac:chgData name="Spellman, Emily" userId="607d5ca2-a6fc-4c54-b6fd-a19eb35f5298" providerId="ADAL" clId="{728B7781-6EA0-47BF-95C1-EEDF27AB8D0C}" dt="2023-08-28T22:00:07.712" v="36"/>
          <ac:picMkLst>
            <pc:docMk/>
            <pc:sldMk cId="2949056699" sldId="310"/>
            <ac:picMk id="2054" creationId="{501F100E-10C4-192A-28C6-887C3CF5641A}"/>
          </ac:picMkLst>
        </pc:picChg>
        <pc:picChg chg="add mod">
          <ac:chgData name="Spellman, Emily" userId="607d5ca2-a6fc-4c54-b6fd-a19eb35f5298" providerId="ADAL" clId="{728B7781-6EA0-47BF-95C1-EEDF27AB8D0C}" dt="2023-08-28T22:00:12.502" v="38" actId="1076"/>
          <ac:picMkLst>
            <pc:docMk/>
            <pc:sldMk cId="2949056699" sldId="310"/>
            <ac:picMk id="2056" creationId="{CCC35027-D34A-6A21-02E1-B4FE5C082F4A}"/>
          </ac:picMkLst>
        </pc:picChg>
        <pc:picChg chg="add mod">
          <ac:chgData name="Spellman, Emily" userId="607d5ca2-a6fc-4c54-b6fd-a19eb35f5298" providerId="ADAL" clId="{728B7781-6EA0-47BF-95C1-EEDF27AB8D0C}" dt="2023-08-28T22:00:23.092" v="40" actId="1076"/>
          <ac:picMkLst>
            <pc:docMk/>
            <pc:sldMk cId="2949056699" sldId="310"/>
            <ac:picMk id="2058" creationId="{44C13123-1B9E-A4FB-8302-E0D6E742718B}"/>
          </ac:picMkLst>
        </pc:picChg>
        <pc:picChg chg="add mod">
          <ac:chgData name="Spellman, Emily" userId="607d5ca2-a6fc-4c54-b6fd-a19eb35f5298" providerId="ADAL" clId="{728B7781-6EA0-47BF-95C1-EEDF27AB8D0C}" dt="2023-08-28T22:00:34.522" v="42" actId="1076"/>
          <ac:picMkLst>
            <pc:docMk/>
            <pc:sldMk cId="2949056699" sldId="310"/>
            <ac:picMk id="2060" creationId="{68D5F04E-0BE8-3CC3-22B6-DC09F7DFA655}"/>
          </ac:picMkLst>
        </pc:picChg>
      </pc:sldChg>
      <pc:sldChg chg="addSp delSp modSp new del mod">
        <pc:chgData name="Spellman, Emily" userId="607d5ca2-a6fc-4c54-b6fd-a19eb35f5298" providerId="ADAL" clId="{728B7781-6EA0-47BF-95C1-EEDF27AB8D0C}" dt="2023-08-28T21:58:32.270" v="23" actId="47"/>
        <pc:sldMkLst>
          <pc:docMk/>
          <pc:sldMk cId="3506202731" sldId="314"/>
        </pc:sldMkLst>
        <pc:spChg chg="del">
          <ac:chgData name="Spellman, Emily" userId="607d5ca2-a6fc-4c54-b6fd-a19eb35f5298" providerId="ADAL" clId="{728B7781-6EA0-47BF-95C1-EEDF27AB8D0C}" dt="2023-08-28T21:57:38.859" v="12" actId="478"/>
          <ac:spMkLst>
            <pc:docMk/>
            <pc:sldMk cId="3506202731" sldId="314"/>
            <ac:spMk id="2" creationId="{E3561123-1999-29C4-7423-A6C74630614F}"/>
          </ac:spMkLst>
        </pc:spChg>
        <pc:spChg chg="del mod">
          <ac:chgData name="Spellman, Emily" userId="607d5ca2-a6fc-4c54-b6fd-a19eb35f5298" providerId="ADAL" clId="{728B7781-6EA0-47BF-95C1-EEDF27AB8D0C}" dt="2023-08-28T21:57:39.707" v="13" actId="478"/>
          <ac:spMkLst>
            <pc:docMk/>
            <pc:sldMk cId="3506202731" sldId="314"/>
            <ac:spMk id="3" creationId="{2E2FB280-6F9E-48EF-1917-67D0D31C9169}"/>
          </ac:spMkLst>
        </pc:spChg>
        <pc:spChg chg="add del mod">
          <ac:chgData name="Spellman, Emily" userId="607d5ca2-a6fc-4c54-b6fd-a19eb35f5298" providerId="ADAL" clId="{728B7781-6EA0-47BF-95C1-EEDF27AB8D0C}" dt="2023-08-28T21:57:41.215" v="14" actId="478"/>
          <ac:spMkLst>
            <pc:docMk/>
            <pc:sldMk cId="3506202731" sldId="314"/>
            <ac:spMk id="5" creationId="{BA81E88E-B159-75DC-062D-9CB8AA004FD3}"/>
          </ac:spMkLst>
        </pc:spChg>
      </pc:sldChg>
      <pc:sldChg chg="addSp new del">
        <pc:chgData name="Spellman, Emily" userId="607d5ca2-a6fc-4c54-b6fd-a19eb35f5298" providerId="ADAL" clId="{728B7781-6EA0-47BF-95C1-EEDF27AB8D0C}" dt="2023-08-28T19:55:24.106" v="6" actId="47"/>
        <pc:sldMkLst>
          <pc:docMk/>
          <pc:sldMk cId="4000532378" sldId="314"/>
        </pc:sldMkLst>
        <pc:picChg chg="add">
          <ac:chgData name="Spellman, Emily" userId="607d5ca2-a6fc-4c54-b6fd-a19eb35f5298" providerId="ADAL" clId="{728B7781-6EA0-47BF-95C1-EEDF27AB8D0C}" dt="2023-08-28T19:54:49.804" v="5"/>
          <ac:picMkLst>
            <pc:docMk/>
            <pc:sldMk cId="4000532378" sldId="314"/>
            <ac:picMk id="1026" creationId="{417E9729-C8C0-B6AC-CF53-50BF0B88036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7A612-4326-4EB1-AC46-D3BB2285AE94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3CBCE-6995-4671-8736-532778A23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62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921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5921 w 5740"/>
                <a:gd name="T7" fmla="*/ 0 h 4316"/>
                <a:gd name="T8" fmla="*/ 5921 w 5740"/>
                <a:gd name="T9" fmla="*/ 0 h 4316"/>
                <a:gd name="T10" fmla="*/ 5921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9 w 382"/>
                  <a:gd name="T19" fmla="*/ 96 h 96"/>
                  <a:gd name="T20" fmla="*/ 273 w 382"/>
                  <a:gd name="T21" fmla="*/ 90 h 96"/>
                  <a:gd name="T22" fmla="*/ 321 w 382"/>
                  <a:gd name="T23" fmla="*/ 84 h 96"/>
                  <a:gd name="T24" fmla="*/ 362 w 382"/>
                  <a:gd name="T25" fmla="*/ 66 h 96"/>
                  <a:gd name="T26" fmla="*/ 392 w 382"/>
                  <a:gd name="T27" fmla="*/ 42 h 96"/>
                  <a:gd name="T28" fmla="*/ 386 w 382"/>
                  <a:gd name="T29" fmla="*/ 42 h 96"/>
                  <a:gd name="T30" fmla="*/ 356 w 382"/>
                  <a:gd name="T31" fmla="*/ 66 h 96"/>
                  <a:gd name="T32" fmla="*/ 315 w 382"/>
                  <a:gd name="T33" fmla="*/ 78 h 96"/>
                  <a:gd name="T34" fmla="*/ 273 w 382"/>
                  <a:gd name="T35" fmla="*/ 90 h 96"/>
                  <a:gd name="T36" fmla="*/ 219 w 382"/>
                  <a:gd name="T37" fmla="*/ 96 h 96"/>
                  <a:gd name="T38" fmla="*/ 21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9 w 185"/>
                  <a:gd name="T5" fmla="*/ 36 h 210"/>
                  <a:gd name="T6" fmla="*/ 165 w 185"/>
                  <a:gd name="T7" fmla="*/ 72 h 210"/>
                  <a:gd name="T8" fmla="*/ 171 w 185"/>
                  <a:gd name="T9" fmla="*/ 90 h 210"/>
                  <a:gd name="T10" fmla="*/ 177 w 185"/>
                  <a:gd name="T11" fmla="*/ 114 h 210"/>
                  <a:gd name="T12" fmla="*/ 171 w 185"/>
                  <a:gd name="T13" fmla="*/ 138 h 210"/>
                  <a:gd name="T14" fmla="*/ 159 w 185"/>
                  <a:gd name="T15" fmla="*/ 162 h 210"/>
                  <a:gd name="T16" fmla="*/ 129 w 185"/>
                  <a:gd name="T17" fmla="*/ 180 h 210"/>
                  <a:gd name="T18" fmla="*/ 90 w 185"/>
                  <a:gd name="T19" fmla="*/ 198 h 210"/>
                  <a:gd name="T20" fmla="*/ 106 w 185"/>
                  <a:gd name="T21" fmla="*/ 210 h 210"/>
                  <a:gd name="T22" fmla="*/ 141 w 185"/>
                  <a:gd name="T23" fmla="*/ 192 h 210"/>
                  <a:gd name="T24" fmla="*/ 171 w 185"/>
                  <a:gd name="T25" fmla="*/ 168 h 210"/>
                  <a:gd name="T26" fmla="*/ 189 w 185"/>
                  <a:gd name="T27" fmla="*/ 144 h 210"/>
                  <a:gd name="T28" fmla="*/ 195 w 185"/>
                  <a:gd name="T29" fmla="*/ 114 h 210"/>
                  <a:gd name="T30" fmla="*/ 189 w 185"/>
                  <a:gd name="T31" fmla="*/ 90 h 210"/>
                  <a:gd name="T32" fmla="*/ 183 w 185"/>
                  <a:gd name="T33" fmla="*/ 66 h 210"/>
                  <a:gd name="T34" fmla="*/ 165 w 185"/>
                  <a:gd name="T35" fmla="*/ 48 h 210"/>
                  <a:gd name="T36" fmla="*/ 14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defRPr/>
                  </a:pPr>
                  <a:endParaRPr lang="en-US" altLang="en-U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defRPr/>
                  </a:pPr>
                  <a:endParaRPr lang="en-US" altLang="en-U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defRPr/>
                  </a:pPr>
                  <a:endParaRPr lang="en-US" altLang="en-U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defRPr/>
                  </a:pPr>
                  <a:endParaRPr lang="en-US" altLang="en-US"/>
                </a:p>
              </p:txBody>
            </p:sp>
          </p:grpSp>
        </p:grpSp>
      </p:grpSp>
      <p:sp>
        <p:nvSpPr>
          <p:cNvPr id="7174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4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3A460-100C-4F7A-A83E-FB8C48966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08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CA9CE-2734-4BA0-A946-A9BA1C023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8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DB111-2BD3-4A18-B9B7-0330D54CA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70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557F-0AE1-4648-AD3E-22816FFA1A4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2CC4-CF47-4FB2-BF5A-B8B8F20D1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82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557F-0AE1-4648-AD3E-22816FFA1A4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2CC4-CF47-4FB2-BF5A-B8B8F20D1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36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557F-0AE1-4648-AD3E-22816FFA1A4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2CC4-CF47-4FB2-BF5A-B8B8F20D1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75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557F-0AE1-4648-AD3E-22816FFA1A4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2CC4-CF47-4FB2-BF5A-B8B8F20D1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28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557F-0AE1-4648-AD3E-22816FFA1A4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2CC4-CF47-4FB2-BF5A-B8B8F20D1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00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557F-0AE1-4648-AD3E-22816FFA1A4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2CC4-CF47-4FB2-BF5A-B8B8F20D1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16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557F-0AE1-4648-AD3E-22816FFA1A4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2CC4-CF47-4FB2-BF5A-B8B8F20D1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67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557F-0AE1-4648-AD3E-22816FFA1A4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2CC4-CF47-4FB2-BF5A-B8B8F20D1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6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42D79-B924-4B92-BDD9-0D38C6CE7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099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557F-0AE1-4648-AD3E-22816FFA1A4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2CC4-CF47-4FB2-BF5A-B8B8F20D1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69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557F-0AE1-4648-AD3E-22816FFA1A4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2CC4-CF47-4FB2-BF5A-B8B8F20D1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62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557F-0AE1-4648-AD3E-22816FFA1A4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2CC4-CF47-4FB2-BF5A-B8B8F20D136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3578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557F-0AE1-4648-AD3E-22816FFA1A4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2CC4-CF47-4FB2-BF5A-B8B8F20D1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74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557F-0AE1-4648-AD3E-22816FFA1A4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2CC4-CF47-4FB2-BF5A-B8B8F20D136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28302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557F-0AE1-4648-AD3E-22816FFA1A4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2CC4-CF47-4FB2-BF5A-B8B8F20D1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96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557F-0AE1-4648-AD3E-22816FFA1A4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2CC4-CF47-4FB2-BF5A-B8B8F20D1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07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557F-0AE1-4648-AD3E-22816FFA1A4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52CC4-CF47-4FB2-BF5A-B8B8F20D1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220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68546F5-8FB5-49C4-9E76-CAFE7C30E6A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A526636-53A3-4D23-B91F-315649B7D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4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546F5-8FB5-49C4-9E76-CAFE7C30E6A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6636-53A3-4D23-B91F-315649B7D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0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B7DDE-BFDE-445C-9135-26F7FAB7A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825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68546F5-8FB5-49C4-9E76-CAFE7C30E6A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2A526636-53A3-4D23-B91F-315649B7D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95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546F5-8FB5-49C4-9E76-CAFE7C30E6A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6636-53A3-4D23-B91F-315649B7D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896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546F5-8FB5-49C4-9E76-CAFE7C30E6A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6636-53A3-4D23-B91F-315649B7D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873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546F5-8FB5-49C4-9E76-CAFE7C30E6A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6636-53A3-4D23-B91F-315649B7D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869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68546F5-8FB5-49C4-9E76-CAFE7C30E6A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6636-53A3-4D23-B91F-315649B7D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842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546F5-8FB5-49C4-9E76-CAFE7C30E6A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6636-53A3-4D23-B91F-315649B7D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511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546F5-8FB5-49C4-9E76-CAFE7C30E6A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6636-53A3-4D23-B91F-315649B7DB7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39694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546F5-8FB5-49C4-9E76-CAFE7C30E6A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26636-53A3-4D23-B91F-315649B7D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383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E68546F5-8FB5-49C4-9E76-CAFE7C30E6A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A526636-53A3-4D23-B91F-315649B7D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11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D3CDB-7141-414D-BBC4-0D5062872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38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205E0-5B85-4845-B3CC-F962FD59E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39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BA05F-E3D4-4884-B270-BE966780D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63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32549-C86F-4FE3-8894-44471D3A2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6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95E76-CAE1-496B-8E88-922514125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19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C31DB-5669-4501-8C41-E62E933F9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67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921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5921 w 5740"/>
                <a:gd name="T7" fmla="*/ 0 h 4316"/>
                <a:gd name="T8" fmla="*/ 5921 w 5740"/>
                <a:gd name="T9" fmla="*/ 0 h 4316"/>
                <a:gd name="T10" fmla="*/ 5921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7066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66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66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66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66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66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66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66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67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67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67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7067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67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67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67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67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67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68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68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68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68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68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68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8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68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69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7069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69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69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69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69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69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69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0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70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70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70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70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70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70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70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70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9 w 382"/>
                  <a:gd name="T19" fmla="*/ 96 h 96"/>
                  <a:gd name="T20" fmla="*/ 273 w 382"/>
                  <a:gd name="T21" fmla="*/ 90 h 96"/>
                  <a:gd name="T22" fmla="*/ 321 w 382"/>
                  <a:gd name="T23" fmla="*/ 84 h 96"/>
                  <a:gd name="T24" fmla="*/ 362 w 382"/>
                  <a:gd name="T25" fmla="*/ 66 h 96"/>
                  <a:gd name="T26" fmla="*/ 392 w 382"/>
                  <a:gd name="T27" fmla="*/ 42 h 96"/>
                  <a:gd name="T28" fmla="*/ 386 w 382"/>
                  <a:gd name="T29" fmla="*/ 42 h 96"/>
                  <a:gd name="T30" fmla="*/ 356 w 382"/>
                  <a:gd name="T31" fmla="*/ 66 h 96"/>
                  <a:gd name="T32" fmla="*/ 315 w 382"/>
                  <a:gd name="T33" fmla="*/ 78 h 96"/>
                  <a:gd name="T34" fmla="*/ 273 w 382"/>
                  <a:gd name="T35" fmla="*/ 90 h 96"/>
                  <a:gd name="T36" fmla="*/ 219 w 382"/>
                  <a:gd name="T37" fmla="*/ 96 h 96"/>
                  <a:gd name="T38" fmla="*/ 21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9 w 185"/>
                  <a:gd name="T5" fmla="*/ 36 h 210"/>
                  <a:gd name="T6" fmla="*/ 165 w 185"/>
                  <a:gd name="T7" fmla="*/ 72 h 210"/>
                  <a:gd name="T8" fmla="*/ 171 w 185"/>
                  <a:gd name="T9" fmla="*/ 90 h 210"/>
                  <a:gd name="T10" fmla="*/ 177 w 185"/>
                  <a:gd name="T11" fmla="*/ 114 h 210"/>
                  <a:gd name="T12" fmla="*/ 171 w 185"/>
                  <a:gd name="T13" fmla="*/ 138 h 210"/>
                  <a:gd name="T14" fmla="*/ 159 w 185"/>
                  <a:gd name="T15" fmla="*/ 162 h 210"/>
                  <a:gd name="T16" fmla="*/ 129 w 185"/>
                  <a:gd name="T17" fmla="*/ 180 h 210"/>
                  <a:gd name="T18" fmla="*/ 90 w 185"/>
                  <a:gd name="T19" fmla="*/ 198 h 210"/>
                  <a:gd name="T20" fmla="*/ 106 w 185"/>
                  <a:gd name="T21" fmla="*/ 210 h 210"/>
                  <a:gd name="T22" fmla="*/ 141 w 185"/>
                  <a:gd name="T23" fmla="*/ 192 h 210"/>
                  <a:gd name="T24" fmla="*/ 171 w 185"/>
                  <a:gd name="T25" fmla="*/ 168 h 210"/>
                  <a:gd name="T26" fmla="*/ 189 w 185"/>
                  <a:gd name="T27" fmla="*/ 144 h 210"/>
                  <a:gd name="T28" fmla="*/ 195 w 185"/>
                  <a:gd name="T29" fmla="*/ 114 h 210"/>
                  <a:gd name="T30" fmla="*/ 189 w 185"/>
                  <a:gd name="T31" fmla="*/ 90 h 210"/>
                  <a:gd name="T32" fmla="*/ 183 w 185"/>
                  <a:gd name="T33" fmla="*/ 66 h 210"/>
                  <a:gd name="T34" fmla="*/ 165 w 185"/>
                  <a:gd name="T35" fmla="*/ 48 h 210"/>
                  <a:gd name="T36" fmla="*/ 14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defRPr/>
                  </a:pPr>
                  <a:endParaRPr lang="en-US" altLang="en-US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defRPr/>
                  </a:pPr>
                  <a:endParaRPr lang="en-US" altLang="en-US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defRPr/>
                  </a:pPr>
                  <a:endParaRPr lang="en-US" altLang="en-US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defRPr/>
                  </a:pPr>
                  <a:endParaRPr lang="en-US" altLang="en-US"/>
                </a:p>
              </p:txBody>
            </p:sp>
          </p:grpSp>
        </p:grpSp>
      </p:grpSp>
      <p:sp>
        <p:nvSpPr>
          <p:cNvPr id="7072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072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072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72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72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AEB2CAB-912C-43F6-8B18-43C99C764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2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6557F-0AE1-4648-AD3E-22816FFA1A4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5BE52CC4-CF47-4FB2-BF5A-B8B8F20D1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1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  <p:sldLayoutId id="2147483896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68546F5-8FB5-49C4-9E76-CAFE7C30E6A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A526636-53A3-4D23-B91F-315649B7D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7.jpeg"/><Relationship Id="rId4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ngimg.com/png/29308-party-picture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tissues-box-of-tissues-hygiene-1000849/" TargetMode="External"/><Relationship Id="rId3" Type="http://schemas.openxmlformats.org/officeDocument/2006/relationships/hyperlink" Target="http://www.publicdomainpictures.net/view-image.php?image=50993&amp;large=1" TargetMode="External"/><Relationship Id="rId7" Type="http://schemas.openxmlformats.org/officeDocument/2006/relationships/image" Target="../media/image3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hyperlink" Target="https://en.m.wikipedia.org/wiki/File:ICCE_Illinois_School_Bus.jpg" TargetMode="External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excelsior.edu/writing-process/prewriting-strategies/prewriting-strategies-asking-defining-questions/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ountains-trees-forest-simple-map-1293011/" TargetMode="External"/><Relationship Id="rId7" Type="http://schemas.openxmlformats.org/officeDocument/2006/relationships/hyperlink" Target="https://pixabay.com/en/team-unity-celebration-dance-150149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hyperlink" Target="https://pixabay.com/tr/b%C3%B6ce%C4%9Fi-b%C3%B6cek-beetle-b%C3%B6cek-gri-41202/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ecomputing.blogspot.com/2016/01/using-ipad-app-tinytap-to-make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6300"/>
              <a:t>Welcome to: </a:t>
            </a:r>
            <a:br>
              <a:rPr lang="en-US" sz="6300"/>
            </a:br>
            <a:r>
              <a:rPr lang="en-US" sz="6300"/>
              <a:t>5</a:t>
            </a:r>
            <a:r>
              <a:rPr lang="en-US" sz="6300" baseline="30000"/>
              <a:t>th</a:t>
            </a:r>
            <a:r>
              <a:rPr lang="en-US" sz="6300"/>
              <a:t> Grade </a:t>
            </a:r>
            <a:br>
              <a:rPr lang="en-US" sz="6300"/>
            </a:br>
            <a:r>
              <a:rPr lang="en-US" sz="6300"/>
              <a:t>Parent Night!</a:t>
            </a:r>
          </a:p>
        </p:txBody>
      </p:sp>
      <p:sp>
        <p:nvSpPr>
          <p:cNvPr id="2052" name="UpRibbonSharp"/>
          <p:cNvSpPr>
            <a:spLocks noEditPoints="1" noChangeArrowheads="1"/>
          </p:cNvSpPr>
          <p:nvPr/>
        </p:nvSpPr>
        <p:spPr bwMode="auto">
          <a:xfrm>
            <a:off x="891396" y="467264"/>
            <a:ext cx="7562491" cy="3479321"/>
          </a:xfrm>
          <a:custGeom>
            <a:avLst/>
            <a:gdLst>
              <a:gd name="G0" fmla="+- 0 0 0"/>
              <a:gd name="G1" fmla="+- 2700 0 0"/>
              <a:gd name="G2" fmla="+- 2700 2700 0"/>
              <a:gd name="G3" fmla="+- 21600 0 G2"/>
              <a:gd name="G4" fmla="+- 21600 0 G1"/>
              <a:gd name="G5" fmla="+- 21600 0 19247"/>
              <a:gd name="G6" fmla="*/ 19247 1 2"/>
              <a:gd name="G7" fmla="+- 21600 0 G6"/>
              <a:gd name="G8" fmla="+- 19247 0 0"/>
              <a:gd name="T0" fmla="*/ 10800 w 21600"/>
              <a:gd name="T1" fmla="*/ 0 h 21600"/>
              <a:gd name="T2" fmla="*/ 2700 w 21600"/>
              <a:gd name="T3" fmla="*/ 11976 h 21600"/>
              <a:gd name="T4" fmla="*/ 10800 w 21600"/>
              <a:gd name="T5" fmla="*/ 19247 h 21600"/>
              <a:gd name="T6" fmla="*/ 18900 w 21600"/>
              <a:gd name="T7" fmla="*/ 1197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0 h 21600"/>
              <a:gd name="T14" fmla="*/ G4 w 21600"/>
              <a:gd name="T15" fmla="*/ G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21600"/>
                </a:moveTo>
                <a:lnTo>
                  <a:pt x="5400" y="21600"/>
                </a:lnTo>
                <a:lnTo>
                  <a:pt x="5400" y="19247"/>
                </a:lnTo>
                <a:lnTo>
                  <a:pt x="16200" y="19247"/>
                </a:lnTo>
                <a:lnTo>
                  <a:pt x="16200" y="21600"/>
                </a:lnTo>
                <a:lnTo>
                  <a:pt x="21600" y="21600"/>
                </a:lnTo>
                <a:lnTo>
                  <a:pt x="18900" y="11976"/>
                </a:lnTo>
                <a:lnTo>
                  <a:pt x="21600" y="2353"/>
                </a:lnTo>
                <a:lnTo>
                  <a:pt x="18900" y="2353"/>
                </a:lnTo>
                <a:lnTo>
                  <a:pt x="18900" y="0"/>
                </a:lnTo>
                <a:lnTo>
                  <a:pt x="2700" y="0"/>
                </a:lnTo>
                <a:lnTo>
                  <a:pt x="2700" y="2353"/>
                </a:lnTo>
                <a:lnTo>
                  <a:pt x="0" y="2353"/>
                </a:lnTo>
                <a:lnTo>
                  <a:pt x="2700" y="11976"/>
                </a:lnTo>
                <a:close/>
              </a:path>
              <a:path w="21600" h="21600" fill="none" extrusionOk="0">
                <a:moveTo>
                  <a:pt x="5400" y="19247"/>
                </a:moveTo>
                <a:lnTo>
                  <a:pt x="2700" y="19247"/>
                </a:lnTo>
                <a:lnTo>
                  <a:pt x="2700" y="2353"/>
                </a:lnTo>
              </a:path>
              <a:path w="21600" h="21600" fill="none" extrusionOk="0">
                <a:moveTo>
                  <a:pt x="2700" y="19247"/>
                </a:moveTo>
                <a:lnTo>
                  <a:pt x="5400" y="21600"/>
                </a:lnTo>
              </a:path>
              <a:path w="21600" h="21600" fill="none" extrusionOk="0">
                <a:moveTo>
                  <a:pt x="16200" y="19247"/>
                </a:moveTo>
                <a:lnTo>
                  <a:pt x="18900" y="19247"/>
                </a:lnTo>
                <a:lnTo>
                  <a:pt x="18900" y="2353"/>
                </a:lnTo>
              </a:path>
              <a:path w="21600" h="21600" fill="none" extrusionOk="0">
                <a:moveTo>
                  <a:pt x="18900" y="19247"/>
                </a:moveTo>
                <a:lnTo>
                  <a:pt x="16200" y="2160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057400" y="609600"/>
            <a:ext cx="396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85800" y="917654"/>
            <a:ext cx="820515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Welcome to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480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nd</a:t>
            </a:r>
            <a:r>
              <a:rPr lang="en-US" sz="4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Grade </a:t>
            </a:r>
          </a:p>
        </p:txBody>
      </p:sp>
      <p:pic>
        <p:nvPicPr>
          <p:cNvPr id="2" name="Picture 2" descr="A close up of a flower&#10;&#10;Description generated with very high confidence">
            <a:extLst>
              <a:ext uri="{FF2B5EF4-FFF2-40B4-BE49-F238E27FC236}">
                <a16:creationId xmlns:a16="http://schemas.microsoft.com/office/drawing/2014/main" id="{4631DAD0-1C6A-4142-A773-BE99A92AA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853" y="63518"/>
            <a:ext cx="2168106" cy="2144585"/>
          </a:xfrm>
          <a:prstGeom prst="rect">
            <a:avLst/>
          </a:prstGeom>
        </p:spPr>
      </p:pic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DB272B02-F807-42A2-A45D-172CD8C15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306705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3025"/>
            <a:ext cx="8686800" cy="1139825"/>
          </a:xfrm>
        </p:spPr>
        <p:txBody>
          <a:bodyPr/>
          <a:lstStyle/>
          <a:p>
            <a:pPr>
              <a:defRPr/>
            </a:pPr>
            <a:r>
              <a:rPr lang="en-US" b="1" dirty="0"/>
              <a:t>Student &amp; Parent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882926"/>
            <a:ext cx="8724900" cy="2393674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  <a:defRPr/>
            </a:pPr>
            <a:r>
              <a:rPr lang="en-US" b="1" dirty="0"/>
              <a:t>Student</a:t>
            </a:r>
            <a:r>
              <a:rPr lang="en-US" dirty="0"/>
              <a:t>: </a:t>
            </a: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en-US" dirty="0"/>
              <a:t>Come to school ready to try their best!</a:t>
            </a: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en-US" dirty="0">
                <a:cs typeface="Arial"/>
              </a:rPr>
              <a:t>Be respectful and kind.</a:t>
            </a: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en-US" dirty="0"/>
              <a:t>Start independence: home and school.</a:t>
            </a:r>
          </a:p>
          <a:p>
            <a:pPr lvl="1">
              <a:buFont typeface="Wingdings" panose="05000000000000000000" pitchFamily="2" charset="2"/>
              <a:buChar char="v"/>
              <a:defRPr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7D1A10C-98DB-4FC4-B898-80454E6CC0E3}"/>
              </a:ext>
            </a:extLst>
          </p:cNvPr>
          <p:cNvSpPr txBox="1">
            <a:spLocks/>
          </p:cNvSpPr>
          <p:nvPr/>
        </p:nvSpPr>
        <p:spPr bwMode="auto">
          <a:xfrm>
            <a:off x="176420" y="3615071"/>
            <a:ext cx="8915400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v"/>
              <a:defRPr/>
            </a:pPr>
            <a:r>
              <a:rPr lang="en-US" b="1" kern="0" dirty="0"/>
              <a:t>Parent</a:t>
            </a:r>
            <a:r>
              <a:rPr lang="en-US" kern="0" dirty="0"/>
              <a:t>: </a:t>
            </a: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en-US" kern="0" dirty="0">
                <a:cs typeface="Arial"/>
              </a:rPr>
              <a:t>Create routines and expectations for reading, spelling and math practice. </a:t>
            </a:r>
            <a:endParaRPr lang="en-US" kern="0" dirty="0"/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en-US" kern="0" dirty="0"/>
              <a:t>Communicate questions, comments and concerns with the teacher through Class Dojo. </a:t>
            </a:r>
          </a:p>
          <a:p>
            <a:pPr lvl="1">
              <a:buFont typeface="Wingdings" panose="05000000000000000000" pitchFamily="2" charset="2"/>
              <a:buChar char="v"/>
              <a:defRPr/>
            </a:pPr>
            <a:endParaRPr lang="en-US" kern="0" dirty="0"/>
          </a:p>
          <a:p>
            <a:pPr marL="0" indent="0">
              <a:buFont typeface="Wingdings" pitchFamily="2" charset="2"/>
              <a:buNone/>
            </a:pPr>
            <a:endParaRPr lang="en-US" kern="0" dirty="0"/>
          </a:p>
        </p:txBody>
      </p:sp>
      <p:pic>
        <p:nvPicPr>
          <p:cNvPr id="6" name="Picture 5" descr="File:&lt;strong&gt;Parent&lt;/strong&gt;-left &lt;strong&gt;child&lt;/strong&gt;-right yellow-background.svg - Wikimedia Commons">
            <a:extLst>
              <a:ext uri="{FF2B5EF4-FFF2-40B4-BE49-F238E27FC236}">
                <a16:creationId xmlns:a16="http://schemas.microsoft.com/office/drawing/2014/main" id="{7FD5B6A5-81BD-443B-9171-DEBCF3EE41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823" y="2933701"/>
            <a:ext cx="1433513" cy="1295400"/>
          </a:xfrm>
          <a:prstGeom prst="rect">
            <a:avLst/>
          </a:prstGeom>
        </p:spPr>
      </p:pic>
      <p:pic>
        <p:nvPicPr>
          <p:cNvPr id="7" name="Picture 6" descr="&lt;strong&gt;Heart&lt;/strong&gt; | Free Stock Photo | Illustration of a red &lt;strong&gt;heart&lt;/strong&gt; | # 16131">
            <a:extLst>
              <a:ext uri="{FF2B5EF4-FFF2-40B4-BE49-F238E27FC236}">
                <a16:creationId xmlns:a16="http://schemas.microsoft.com/office/drawing/2014/main" id="{D50D14AF-0156-4019-8E98-E4CFB20D31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795" y="2683739"/>
            <a:ext cx="633620" cy="6336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39825"/>
          </a:xfrm>
        </p:spPr>
        <p:txBody>
          <a:bodyPr/>
          <a:lstStyle/>
          <a:p>
            <a:r>
              <a:rPr lang="en-US" b="1" dirty="0"/>
              <a:t>Teacher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90" y="2514600"/>
            <a:ext cx="8809820" cy="305646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Teachers</a:t>
            </a:r>
            <a:r>
              <a:rPr lang="en-US" dirty="0"/>
              <a:t>: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Help each child reach their full potential!</a:t>
            </a:r>
            <a:endParaRPr lang="en-US" dirty="0">
              <a:cs typeface="Arial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cs typeface="Arial"/>
              </a:rPr>
              <a:t>Establish a safe learning environment.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cs typeface="Arial"/>
              </a:rPr>
              <a:t>Create consistency with routines and expectations. 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Keep parents informed.</a:t>
            </a:r>
            <a:endParaRPr lang="en-US" dirty="0">
              <a:cs typeface="Arial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Teach the Common Core State Standards.</a:t>
            </a:r>
          </a:p>
          <a:p>
            <a:endParaRPr lang="en-US" dirty="0"/>
          </a:p>
        </p:txBody>
      </p:sp>
      <p:pic>
        <p:nvPicPr>
          <p:cNvPr id="2050" name="Picture 2" descr="positive red arrow presentation">
            <a:extLst>
              <a:ext uri="{FF2B5EF4-FFF2-40B4-BE49-F238E27FC236}">
                <a16:creationId xmlns:a16="http://schemas.microsoft.com/office/drawing/2014/main" id="{642B1F13-621D-448C-AB3B-D865E48DA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824534"/>
            <a:ext cx="26670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tick-on Patch by Jean André Stick to love by Jean André Handle with Care |  Moleskine">
            <a:extLst>
              <a:ext uri="{FF2B5EF4-FFF2-40B4-BE49-F238E27FC236}">
                <a16:creationId xmlns:a16="http://schemas.microsoft.com/office/drawing/2014/main" id="{D3461F64-BC0A-8444-DE77-41CB8D8BD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889" y="4225166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078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Behavior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15543"/>
            <a:ext cx="8382000" cy="5486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sz="2600" dirty="0"/>
              <a:t>We encourage respectful behavior.</a:t>
            </a:r>
          </a:p>
          <a:p>
            <a:pPr lvl="1" eaLnBrk="1" hangingPunct="1">
              <a:buFont typeface="Wingdings" panose="05000000000000000000" pitchFamily="2" charset="2"/>
              <a:buChar char="v"/>
              <a:defRPr/>
            </a:pPr>
            <a:r>
              <a:rPr lang="en-US" sz="2200" dirty="0"/>
              <a:t>Reoccurring behaviors will be discussed as needed. </a:t>
            </a:r>
          </a:p>
          <a:p>
            <a:pPr lvl="1" eaLnBrk="1" hangingPunct="1">
              <a:buFont typeface="Wingdings" panose="05000000000000000000" pitchFamily="2" charset="2"/>
              <a:buChar char="v"/>
              <a:defRPr/>
            </a:pPr>
            <a:endParaRPr lang="en-US" sz="2200" dirty="0"/>
          </a:p>
          <a:p>
            <a:pPr lvl="1" eaLnBrk="1" hangingPunct="1">
              <a:buFont typeface="Wingdings" panose="05000000000000000000" pitchFamily="2" charset="2"/>
              <a:buChar char="v"/>
              <a:defRPr/>
            </a:pPr>
            <a:endParaRPr lang="en-US" sz="2200" dirty="0"/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sz="2600" b="1" dirty="0"/>
              <a:t>Debug System:</a:t>
            </a:r>
          </a:p>
          <a:p>
            <a:pPr lvl="1" eaLnBrk="1" hangingPunct="1">
              <a:buFont typeface="Wingdings" panose="05000000000000000000" pitchFamily="2" charset="2"/>
              <a:buChar char="v"/>
              <a:defRPr/>
            </a:pPr>
            <a:r>
              <a:rPr lang="en-US" sz="2600" dirty="0"/>
              <a:t>Ignore</a:t>
            </a:r>
          </a:p>
          <a:p>
            <a:pPr lvl="1" eaLnBrk="1" hangingPunct="1">
              <a:buFont typeface="Wingdings" panose="05000000000000000000" pitchFamily="2" charset="2"/>
              <a:buChar char="v"/>
              <a:defRPr/>
            </a:pPr>
            <a:r>
              <a:rPr lang="en-US" sz="2600" dirty="0"/>
              <a:t>Move Away</a:t>
            </a:r>
          </a:p>
          <a:p>
            <a:pPr lvl="1" eaLnBrk="1" hangingPunct="1">
              <a:buFont typeface="Wingdings" panose="05000000000000000000" pitchFamily="2" charset="2"/>
              <a:buChar char="v"/>
              <a:defRPr/>
            </a:pPr>
            <a:r>
              <a:rPr lang="en-US" sz="2600" dirty="0"/>
              <a:t>Talk Friendly</a:t>
            </a:r>
          </a:p>
          <a:p>
            <a:pPr lvl="1" eaLnBrk="1" hangingPunct="1">
              <a:buFont typeface="Wingdings" panose="05000000000000000000" pitchFamily="2" charset="2"/>
              <a:buChar char="v"/>
              <a:defRPr/>
            </a:pPr>
            <a:r>
              <a:rPr lang="en-US" sz="2600" dirty="0"/>
              <a:t>Talk Firmly</a:t>
            </a:r>
          </a:p>
          <a:p>
            <a:pPr lvl="1" eaLnBrk="1" hangingPunct="1">
              <a:buFont typeface="Wingdings" panose="05000000000000000000" pitchFamily="2" charset="2"/>
              <a:buChar char="v"/>
              <a:defRPr/>
            </a:pPr>
            <a:r>
              <a:rPr lang="en-US" sz="2600" dirty="0"/>
              <a:t>Get Adult Help!</a:t>
            </a:r>
          </a:p>
        </p:txBody>
      </p:sp>
      <p:pic>
        <p:nvPicPr>
          <p:cNvPr id="7172" name="Picture 4" descr="j02860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8415">
            <a:off x="3721015" y="5470988"/>
            <a:ext cx="1092370" cy="105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1C23B43F-2BEB-4C32-8268-868FB0DC2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438400"/>
            <a:ext cx="4034889" cy="22602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78"/>
            <a:ext cx="8229600" cy="1139825"/>
          </a:xfrm>
        </p:spPr>
        <p:txBody>
          <a:bodyPr/>
          <a:lstStyle/>
          <a:p>
            <a:r>
              <a:rPr lang="en-US" b="1" dirty="0"/>
              <a:t>It takes a village…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64903"/>
            <a:ext cx="8763000" cy="73152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Library: Jeanne Sanford </a:t>
            </a:r>
            <a:endParaRPr lang="en-US" dirty="0"/>
          </a:p>
          <a:p>
            <a:pPr>
              <a:defRPr/>
            </a:pPr>
            <a:r>
              <a:rPr lang="en-US" sz="2800" dirty="0"/>
              <a:t>Counselor:  Aaron </a:t>
            </a:r>
            <a:r>
              <a:rPr lang="en-US" sz="2800" dirty="0" err="1"/>
              <a:t>Schieffelbein</a:t>
            </a:r>
            <a:endParaRPr lang="en-US" sz="2800" dirty="0"/>
          </a:p>
          <a:p>
            <a:pPr>
              <a:defRPr/>
            </a:pPr>
            <a:r>
              <a:rPr lang="en-US" sz="2800" dirty="0"/>
              <a:t>School Psychologist: Vickie Green</a:t>
            </a:r>
          </a:p>
          <a:p>
            <a:pPr>
              <a:defRPr/>
            </a:pPr>
            <a:r>
              <a:rPr lang="en-US" sz="2800" dirty="0"/>
              <a:t>Special Education Teacher: Geri Ray</a:t>
            </a:r>
          </a:p>
          <a:p>
            <a:pPr>
              <a:defRPr/>
            </a:pPr>
            <a:r>
              <a:rPr lang="en-US" sz="2800" dirty="0"/>
              <a:t>Reading Intervention: Patty Pancheri</a:t>
            </a:r>
          </a:p>
          <a:p>
            <a:pPr>
              <a:defRPr/>
            </a:pPr>
            <a:r>
              <a:rPr lang="en-US" sz="2800" dirty="0"/>
              <a:t>Math Intervention: </a:t>
            </a:r>
            <a:r>
              <a:rPr lang="en-US" sz="2800" dirty="0" err="1"/>
              <a:t>Johna</a:t>
            </a:r>
            <a:r>
              <a:rPr lang="en-US" sz="2800" dirty="0"/>
              <a:t> Walden</a:t>
            </a:r>
          </a:p>
          <a:p>
            <a:pPr>
              <a:defRPr/>
            </a:pPr>
            <a:r>
              <a:rPr lang="en-US" sz="2800" dirty="0">
                <a:cs typeface="Arial"/>
              </a:rPr>
              <a:t>Speech Pathologist: Jaime </a:t>
            </a:r>
            <a:r>
              <a:rPr lang="en-US" sz="2800" dirty="0" err="1">
                <a:cs typeface="Arial"/>
              </a:rPr>
              <a:t>Gehrlein</a:t>
            </a:r>
            <a:endParaRPr lang="en-US" sz="2800" dirty="0"/>
          </a:p>
          <a:p>
            <a:pPr>
              <a:defRPr/>
            </a:pPr>
            <a:r>
              <a:rPr lang="en-US" sz="2800" dirty="0"/>
              <a:t>Extended Learning Facilitator: Melissa Harmon</a:t>
            </a:r>
            <a:endParaRPr lang="en-US" sz="2800" dirty="0">
              <a:cs typeface="Arial"/>
            </a:endParaRPr>
          </a:p>
          <a:p>
            <a:r>
              <a:rPr lang="en-US" sz="2800" dirty="0">
                <a:cs typeface="Arial"/>
              </a:rPr>
              <a:t>Specialists: Kathy Stefani, Lance Hamma</a:t>
            </a:r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9523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3E410-58F6-4215-8868-4ED29D8D7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434882"/>
            <a:ext cx="6447501" cy="630477"/>
          </a:xfrm>
        </p:spPr>
        <p:txBody>
          <a:bodyPr/>
          <a:lstStyle/>
          <a:p>
            <a:pPr algn="ctr"/>
            <a:r>
              <a:rPr lang="en-US" dirty="0"/>
              <a:t>Performance Dates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A01F0B0-3B20-6D17-1F00-781E4F8A68C7}"/>
              </a:ext>
            </a:extLst>
          </p:cNvPr>
          <p:cNvSpPr>
            <a:spLocks noGrp="1"/>
          </p:cNvSpPr>
          <p:nvPr/>
        </p:nvSpPr>
        <p:spPr>
          <a:xfrm>
            <a:off x="273666" y="1241239"/>
            <a:ext cx="8596668" cy="48777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                       </a:t>
            </a:r>
            <a:r>
              <a:rPr lang="en-US" sz="1600" u="sng" dirty="0"/>
              <a:t>Grade 5</a:t>
            </a:r>
            <a:r>
              <a:rPr lang="en-US" sz="1600" dirty="0"/>
              <a:t>, Monster Mash</a:t>
            </a:r>
          </a:p>
          <a:p>
            <a:pPr marL="0" indent="0">
              <a:buNone/>
            </a:pPr>
            <a:r>
              <a:rPr lang="en-US" sz="1600" dirty="0"/>
              <a:t>                       Friday, October 27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                                            </a:t>
            </a:r>
            <a:r>
              <a:rPr lang="en-US" sz="1600" u="sng" dirty="0">
                <a:ea typeface="+mn-lt"/>
                <a:cs typeface="+mn-lt"/>
              </a:rPr>
              <a:t>Grades 1-2</a:t>
            </a:r>
            <a:r>
              <a:rPr lang="en-US" sz="1600" dirty="0">
                <a:ea typeface="+mn-lt"/>
                <a:cs typeface="+mn-lt"/>
              </a:rPr>
              <a:t>, Holiday Concert</a:t>
            </a:r>
          </a:p>
          <a:p>
            <a:pPr marL="0" indent="0">
              <a:buNone/>
            </a:pPr>
            <a:r>
              <a:rPr lang="en-US" sz="1600" dirty="0">
                <a:ea typeface="+mn-lt"/>
                <a:cs typeface="+mn-lt"/>
              </a:rPr>
              <a:t>                                             Thursday, December 14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                      </a:t>
            </a:r>
            <a:r>
              <a:rPr lang="en-US" sz="1600" u="sng" dirty="0"/>
              <a:t>Kindergarten</a:t>
            </a:r>
            <a:r>
              <a:rPr lang="en-US" sz="1600" dirty="0"/>
              <a:t>, Holiday Concert      </a:t>
            </a:r>
            <a:endParaRPr lang="en-US" dirty="0"/>
          </a:p>
          <a:p>
            <a:pPr marL="0" indent="0">
              <a:buNone/>
            </a:pPr>
            <a:r>
              <a:rPr lang="en-US" sz="1600" dirty="0"/>
              <a:t>                      Friday, December 15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                                            </a:t>
            </a:r>
            <a:r>
              <a:rPr lang="en-US" sz="1600" u="sng" dirty="0"/>
              <a:t>Grades 3-4</a:t>
            </a:r>
            <a:r>
              <a:rPr lang="en-US" sz="1600" dirty="0"/>
              <a:t>, BUGZ.2</a:t>
            </a:r>
          </a:p>
          <a:p>
            <a:pPr marL="0" indent="0">
              <a:buNone/>
            </a:pPr>
            <a:r>
              <a:rPr lang="en-US" sz="1600" dirty="0"/>
              <a:t>                                            Thursday, March 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B742310-B55F-80D7-344D-7B97E0C8A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48240"/>
            <a:ext cx="13430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CCC35027-D34A-6A21-02E1-B4FE5C082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14765"/>
            <a:ext cx="10287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 picture containing colorful, room, different, bedroom&#10;&#10;Description automatically generated">
            <a:extLst>
              <a:ext uri="{FF2B5EF4-FFF2-40B4-BE49-F238E27FC236}">
                <a16:creationId xmlns:a16="http://schemas.microsoft.com/office/drawing/2014/main" id="{44C13123-1B9E-A4FB-8302-E0D6E7427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823" y="1303762"/>
            <a:ext cx="12763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 collection of cartoon insects&#10;&#10;Description automatically generated">
            <a:extLst>
              <a:ext uri="{FF2B5EF4-FFF2-40B4-BE49-F238E27FC236}">
                <a16:creationId xmlns:a16="http://schemas.microsoft.com/office/drawing/2014/main" id="{68D5F04E-0BE8-3CC3-22B6-DC09F7DFA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4770528"/>
            <a:ext cx="14478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056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 wear tennis shoes to PE Each Day!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45720" tIns="0" rIns="45720" bIns="0" anchor="t">
            <a:norm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>
                <a:ea typeface="+mn-lt"/>
                <a:cs typeface="+mn-lt"/>
              </a:rPr>
              <a:t>Keep your shoes in your classroom</a:t>
            </a:r>
            <a:endParaRPr lang="en-US" dirty="0"/>
          </a:p>
        </p:txBody>
      </p:sp>
      <p:pic>
        <p:nvPicPr>
          <p:cNvPr id="1026" name="Picture 2" descr="C:\Users\sants\AppData\Local\Microsoft\Windows\Temporary Internet Files\Content.IE5\GLFVCL6P\MC9004400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0"/>
            <a:ext cx="1812925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nts\AppData\Local\Microsoft\Windows\Temporary Internet Files\Content.IE5\SX7CV6D0\MC9004400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18288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nts\AppData\Local\Microsoft\Windows\Temporary Internet Files\Content.IE5\U1GGJYS0\MC90044006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83" y="2438400"/>
            <a:ext cx="194945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ants\AppData\Local\Microsoft\Windows\Temporary Internet Files\Content.IE5\AFR8K91T\MP90041166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343400"/>
            <a:ext cx="3901440" cy="240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387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80C80-D6AB-F578-AF44-390C1A2C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90117"/>
            <a:ext cx="8229600" cy="1139825"/>
          </a:xfrm>
        </p:spPr>
        <p:txBody>
          <a:bodyPr/>
          <a:lstStyle/>
          <a:p>
            <a:r>
              <a:rPr lang="en-US" sz="6600" dirty="0"/>
              <a:t>PTO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1A188-C6BA-26DD-C3DC-D03CB3A38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11144"/>
            <a:ext cx="8229600" cy="4979987"/>
          </a:xfrm>
        </p:spPr>
        <p:txBody>
          <a:bodyPr/>
          <a:lstStyle/>
          <a:p>
            <a:r>
              <a:rPr lang="en-US" dirty="0"/>
              <a:t>Meetings are the second Monday of the month in the school library at 6:30pm.</a:t>
            </a:r>
          </a:p>
          <a:p>
            <a:r>
              <a:rPr lang="en-US" dirty="0"/>
              <a:t>PTO puts on many events and fundraisers to make our school a better place to learn.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Duck Lines Directory</a:t>
            </a:r>
          </a:p>
          <a:p>
            <a:pPr marL="0" indent="0">
              <a:buNone/>
            </a:pPr>
            <a:r>
              <a:rPr lang="en-US" sz="2400" dirty="0"/>
              <a:t>	Staff Appreciation</a:t>
            </a:r>
          </a:p>
          <a:p>
            <a:pPr marL="0" indent="0">
              <a:buNone/>
            </a:pPr>
            <a:r>
              <a:rPr lang="en-US" sz="2400" dirty="0"/>
              <a:t>	Bingo Night</a:t>
            </a:r>
          </a:p>
          <a:p>
            <a:pPr marL="0" indent="0">
              <a:buNone/>
            </a:pPr>
            <a:r>
              <a:rPr lang="en-US" sz="2400" dirty="0"/>
              <a:t>	Read-A-Thon</a:t>
            </a:r>
          </a:p>
          <a:p>
            <a:pPr marL="0" indent="0">
              <a:buNone/>
            </a:pPr>
            <a:r>
              <a:rPr lang="en-US" sz="2400" dirty="0"/>
              <a:t>	Winter Ball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McDonald Home - A.B. McDonald Elementary School">
            <a:extLst>
              <a:ext uri="{FF2B5EF4-FFF2-40B4-BE49-F238E27FC236}">
                <a16:creationId xmlns:a16="http://schemas.microsoft.com/office/drawing/2014/main" id="{66AADC52-406C-FB27-2A6C-09253A3654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r="66819"/>
          <a:stretch/>
        </p:blipFill>
        <p:spPr bwMode="auto">
          <a:xfrm>
            <a:off x="6324600" y="4153916"/>
            <a:ext cx="1600200" cy="251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41D7B09B-9B20-2BA5-6563-DC459CBB69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504" y="-304800"/>
            <a:ext cx="9144000" cy="256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80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Contact Information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75925"/>
            <a:ext cx="8991600" cy="56388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Class Dojo</a:t>
            </a:r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sz="2800" dirty="0">
                <a:cs typeface="Arial"/>
              </a:rPr>
              <a:t>Staff emails are available on our school website.</a:t>
            </a:r>
          </a:p>
          <a:p>
            <a:pPr lvl="1" eaLnBrk="1" hangingPunct="1">
              <a:defRPr/>
            </a:pPr>
            <a:r>
              <a:rPr lang="en-US" sz="2000" dirty="0">
                <a:cs typeface="Arial"/>
              </a:rPr>
              <a:t>Strong spam filter</a:t>
            </a:r>
          </a:p>
          <a:p>
            <a:pPr lvl="1" eaLnBrk="1" hangingPunct="1">
              <a:defRPr/>
            </a:pPr>
            <a:r>
              <a:rPr lang="en-US" sz="2000" dirty="0"/>
              <a:t>Expect under 24 hour response time. </a:t>
            </a:r>
          </a:p>
          <a:p>
            <a:pPr lvl="1" eaLnBrk="1" hangingPunct="1">
              <a:defRPr/>
            </a:pPr>
            <a:endParaRPr lang="en-US" sz="2000" dirty="0">
              <a:cs typeface="Arial"/>
            </a:endParaRPr>
          </a:p>
          <a:p>
            <a:pPr lvl="1" eaLnBrk="1" hangingPunct="1">
              <a:defRPr/>
            </a:pPr>
            <a:endParaRPr lang="en-US" sz="2400" dirty="0">
              <a:cs typeface="Arial"/>
            </a:endParaRPr>
          </a:p>
          <a:p>
            <a:pPr eaLnBrk="1" hangingPunct="1">
              <a:defRPr/>
            </a:pPr>
            <a:r>
              <a:rPr lang="en-US" dirty="0">
                <a:cs typeface="Arial"/>
              </a:rPr>
              <a:t>School Phone: 208-882-0228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dirty="0">
              <a:cs typeface="Arial"/>
            </a:endParaRPr>
          </a:p>
          <a:p>
            <a:pPr marL="0" indent="0" eaLnBrk="1" hangingPunct="1">
              <a:buNone/>
              <a:defRPr/>
            </a:pPr>
            <a:endParaRPr lang="en-US" dirty="0">
              <a:cs typeface="Arial"/>
            </a:endParaRPr>
          </a:p>
          <a:p>
            <a:pPr eaLnBrk="1" hangingPunct="1">
              <a:buNone/>
              <a:defRPr/>
            </a:pPr>
            <a:endParaRPr lang="en-US" dirty="0">
              <a:cs typeface="Arial"/>
            </a:endParaRPr>
          </a:p>
        </p:txBody>
      </p:sp>
      <p:pic>
        <p:nvPicPr>
          <p:cNvPr id="2" name="Picture 1" descr="3 Digital Tools To Keep Parents Up to Date | Ask a Tech Teach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11158"/>
            <a:ext cx="2209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268EE-814C-4782-BC21-2204AE3A7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Volunteers? 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 </a:t>
            </a:r>
          </a:p>
        </p:txBody>
      </p:sp>
      <p:pic>
        <p:nvPicPr>
          <p:cNvPr id="4" name="Picture 3" descr="A picture containing piece, sliced&#10;&#10;Description automatically generated">
            <a:extLst>
              <a:ext uri="{FF2B5EF4-FFF2-40B4-BE49-F238E27FC236}">
                <a16:creationId xmlns:a16="http://schemas.microsoft.com/office/drawing/2014/main" id="{514DE2FC-B1F9-4310-85B8-B60F0DB5F9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45075" y="1614656"/>
            <a:ext cx="3841525" cy="28811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2C5F8E-1040-4404-ABB5-1EB3AD6CFD38}"/>
              </a:ext>
            </a:extLst>
          </p:cNvPr>
          <p:cNvSpPr txBox="1"/>
          <p:nvPr/>
        </p:nvSpPr>
        <p:spPr>
          <a:xfrm>
            <a:off x="4267200" y="5564524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ym typeface="Wingdings" panose="05000000000000000000" pitchFamily="2" charset="2"/>
              </a:rPr>
              <a:t></a:t>
            </a:r>
            <a:endParaRPr lang="en-US" sz="6000" dirty="0"/>
          </a:p>
        </p:txBody>
      </p:sp>
      <p:pic>
        <p:nvPicPr>
          <p:cNvPr id="6" name="Picture 5" descr="A yellow school bus on a road&#10;&#10;Description automatically generated">
            <a:extLst>
              <a:ext uri="{FF2B5EF4-FFF2-40B4-BE49-F238E27FC236}">
                <a16:creationId xmlns:a16="http://schemas.microsoft.com/office/drawing/2014/main" id="{BAAA04E2-411F-2B47-CCB9-B6FB49854A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262282" y="4106297"/>
            <a:ext cx="3424518" cy="2274094"/>
          </a:xfrm>
          <a:prstGeom prst="rect">
            <a:avLst/>
          </a:prstGeom>
        </p:spPr>
      </p:pic>
      <p:pic>
        <p:nvPicPr>
          <p:cNvPr id="8" name="Picture 7" descr="3 Digital Tools To Keep Parents Up to Date | Ask a Tech Teacher">
            <a:extLst>
              <a:ext uri="{FF2B5EF4-FFF2-40B4-BE49-F238E27FC236}">
                <a16:creationId xmlns:a16="http://schemas.microsoft.com/office/drawing/2014/main" id="{BD81B482-1678-C12A-612D-17F3FE2272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79383"/>
            <a:ext cx="1371600" cy="1371600"/>
          </a:xfrm>
          <a:prstGeom prst="rect">
            <a:avLst/>
          </a:prstGeom>
        </p:spPr>
      </p:pic>
      <p:pic>
        <p:nvPicPr>
          <p:cNvPr id="10" name="Picture 9" descr="A box of tissues with a design on it&#10;&#10;Description automatically generated">
            <a:extLst>
              <a:ext uri="{FF2B5EF4-FFF2-40B4-BE49-F238E27FC236}">
                <a16:creationId xmlns:a16="http://schemas.microsoft.com/office/drawing/2014/main" id="{F3F4CB44-D46F-8066-AFE8-6B148C0AD4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21003368">
            <a:off x="-382656" y="2839906"/>
            <a:ext cx="4573871" cy="343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37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676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800" b="1" dirty="0"/>
              <a:t>Questions?</a:t>
            </a:r>
          </a:p>
        </p:txBody>
      </p:sp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7865A243-A276-4E3E-86EE-6C165787B5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00200" y="1981200"/>
            <a:ext cx="5852160" cy="39014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Daily Schedule</a:t>
            </a:r>
          </a:p>
        </p:txBody>
      </p:sp>
      <p:pic>
        <p:nvPicPr>
          <p:cNvPr id="4100" name="Picture 4" descr="j02341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892" y="4065104"/>
            <a:ext cx="164650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71BDAD-2804-4945-A6BE-8F65591630A4}"/>
              </a:ext>
            </a:extLst>
          </p:cNvPr>
          <p:cNvSpPr txBox="1"/>
          <p:nvPr/>
        </p:nvSpPr>
        <p:spPr>
          <a:xfrm>
            <a:off x="533400" y="1066800"/>
            <a:ext cx="7162800" cy="52158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u="sng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Monday-Thursday</a:t>
            </a: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8:20- Welcome/ Calendar</a:t>
            </a: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8:25-9:30- Math</a:t>
            </a: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9:30-9:45- Recess</a:t>
            </a: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omic Sans MS"/>
                <a:ea typeface="Times New Roman" panose="02020603050405020304" pitchFamily="18" charset="0"/>
                <a:cs typeface="Times New Roman"/>
              </a:rPr>
              <a:t> </a:t>
            </a: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Comic Sans MS"/>
              <a:ea typeface="Calibri" panose="020F0502020204030204" pitchFamily="34" charset="0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9:45-11:15-</a:t>
            </a: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omic Sans MS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Reading</a:t>
            </a: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inherit"/>
                <a:ea typeface="Times New Roman" panose="02020603050405020304" pitchFamily="18" charset="0"/>
                <a:cs typeface="Times New Roman"/>
              </a:rPr>
              <a:t> </a:t>
            </a: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11:15-12:00-</a:t>
            </a: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omic Sans MS"/>
                <a:ea typeface="Times New Roman" panose="02020603050405020304" pitchFamily="18" charset="0"/>
                <a:cs typeface="Times New Roman"/>
              </a:rPr>
              <a:t> Lunch/ Recess</a:t>
            </a: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inherit"/>
                <a:ea typeface="Times New Roman" panose="02020603050405020304" pitchFamily="18" charset="0"/>
                <a:cs typeface="Times New Roman"/>
              </a:rPr>
              <a:t> </a:t>
            </a: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12:00-12:30- WIN</a:t>
            </a: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inherit"/>
                <a:ea typeface="Times New Roman" panose="02020603050405020304" pitchFamily="18" charset="0"/>
                <a:cs typeface="Times New Roman"/>
              </a:rPr>
              <a:t> </a:t>
            </a: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12:30-1:00-</a:t>
            </a: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omic Sans MS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Library/Second Step/ Social Studies</a:t>
            </a: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inherit"/>
                <a:ea typeface="Times New Roman" panose="02020603050405020304" pitchFamily="18" charset="0"/>
                <a:cs typeface="Times New Roman"/>
              </a:rPr>
              <a:t> </a:t>
            </a: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1:00-1:15-</a:t>
            </a: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omic Sans MS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Recess</a:t>
            </a: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Comic Sans MS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1:15-1:55-</a:t>
            </a: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omic Sans MS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Writing/ Science</a:t>
            </a: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1:55-2:55- Specialists (Monday-Thursday)</a:t>
            </a: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omic Sans MS"/>
                <a:ea typeface="Times New Roman" panose="02020603050405020304" pitchFamily="18" charset="0"/>
                <a:cs typeface="Times New Roman"/>
              </a:rPr>
              <a:t> </a:t>
            </a: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inherit"/>
                <a:ea typeface="Times New Roman" panose="02020603050405020304" pitchFamily="18" charset="0"/>
                <a:cs typeface="Times New Roman"/>
              </a:rPr>
              <a:t> </a:t>
            </a: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omic Sans MS"/>
                <a:ea typeface="Times New Roman" panose="02020603050405020304" pitchFamily="18" charset="0"/>
                <a:cs typeface="Times New Roman"/>
              </a:rPr>
              <a:t>3:00- </a:t>
            </a: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Home</a:t>
            </a: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Comic Sans MS"/>
              <a:ea typeface="Calibri" panose="020F0502020204030204" pitchFamily="34" charset="0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FFFF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Friday</a:t>
            </a:r>
            <a:r>
              <a:rPr lang="en-US" sz="1800" dirty="0">
                <a:solidFill>
                  <a:srgbClr val="FFFF00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Longer</a:t>
            </a:r>
            <a:r>
              <a:rPr lang="en-US" sz="1800" dirty="0">
                <a:solidFill>
                  <a:srgbClr val="FFFF00"/>
                </a:solidFill>
                <a:effectLst/>
                <a:latin typeface="Comic Sans MS"/>
                <a:ea typeface="Times New Roman" panose="02020603050405020304" pitchFamily="18" charset="0"/>
                <a:cs typeface="Times New Roman"/>
              </a:rPr>
              <a:t> afternoon recess </a:t>
            </a:r>
            <a:r>
              <a:rPr lang="en-US" dirty="0">
                <a:solidFill>
                  <a:srgbClr val="FFFF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1:00-1:25</a:t>
            </a:r>
            <a:endParaRPr lang="en-US" sz="1800" dirty="0">
              <a:solidFill>
                <a:srgbClr val="FFFF00"/>
              </a:solidFill>
              <a:effectLst/>
              <a:latin typeface="Times New 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FFFF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2:15- Release  </a:t>
            </a:r>
            <a:endParaRPr lang="en-US" sz="1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447800"/>
            <a:ext cx="8610600" cy="6019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Second graders will be taught: </a:t>
            </a:r>
            <a:endParaRPr lang="en-US" sz="2400" dirty="0">
              <a:cs typeface="Arial"/>
            </a:endParaRPr>
          </a:p>
          <a:p>
            <a:pPr lvl="1" eaLnBrk="1" hangingPunct="1">
              <a:defRPr/>
            </a:pPr>
            <a:r>
              <a:rPr lang="en-US" sz="2400" dirty="0"/>
              <a:t>Math facts fluency   </a:t>
            </a:r>
          </a:p>
          <a:p>
            <a:pPr lvl="1" eaLnBrk="1" hangingPunct="1">
              <a:defRPr/>
            </a:pPr>
            <a:r>
              <a:rPr lang="en-US" sz="2400" dirty="0"/>
              <a:t>Sums &amp; differences to 100</a:t>
            </a:r>
          </a:p>
          <a:p>
            <a:pPr lvl="1" eaLnBrk="1" hangingPunct="1">
              <a:defRPr/>
            </a:pPr>
            <a:r>
              <a:rPr lang="en-US" sz="2400" dirty="0"/>
              <a:t>Place value, counting and comparing to 1,000</a:t>
            </a:r>
          </a:p>
          <a:p>
            <a:pPr lvl="1" eaLnBrk="1" hangingPunct="1">
              <a:defRPr/>
            </a:pPr>
            <a:r>
              <a:rPr lang="en-US" sz="2400" dirty="0"/>
              <a:t>Addition and subtraction within 1,000 and word problems to 100</a:t>
            </a:r>
          </a:p>
          <a:p>
            <a:pPr lvl="1" eaLnBrk="1" hangingPunct="1">
              <a:defRPr/>
            </a:pPr>
            <a:r>
              <a:rPr lang="en-US" sz="2400" dirty="0"/>
              <a:t>Foundations of multiplication and division</a:t>
            </a:r>
          </a:p>
          <a:p>
            <a:pPr lvl="1" eaLnBrk="1" hangingPunct="1">
              <a:defRPr/>
            </a:pPr>
            <a:r>
              <a:rPr lang="en-US" sz="2400" dirty="0"/>
              <a:t>Problem solving with lengths, money and data/graphs</a:t>
            </a:r>
          </a:p>
          <a:p>
            <a:pPr lvl="1" eaLnBrk="1" hangingPunct="1">
              <a:defRPr/>
            </a:pPr>
            <a:r>
              <a:rPr lang="en-US" sz="2400" dirty="0"/>
              <a:t>Telling time, shapes and an introduction to fractions </a:t>
            </a:r>
          </a:p>
        </p:txBody>
      </p:sp>
      <p:pic>
        <p:nvPicPr>
          <p:cNvPr id="2" name="Picture 1" descr="El búho Anacleto: enero 20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018" y="304800"/>
            <a:ext cx="2961782" cy="2286000"/>
          </a:xfrm>
          <a:prstGeom prst="rect">
            <a:avLst/>
          </a:prstGeom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304800"/>
            <a:ext cx="26670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dirty="0"/>
              <a:t>Math</a:t>
            </a:r>
            <a:r>
              <a:rPr lang="en-US" b="1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 b="1" dirty="0"/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3834"/>
            <a:ext cx="8229600" cy="4525963"/>
          </a:xfrm>
        </p:spPr>
        <p:txBody>
          <a:bodyPr/>
          <a:lstStyle/>
          <a:p>
            <a:r>
              <a:rPr lang="en-US" dirty="0"/>
              <a:t>Introduce students to a variety of texts</a:t>
            </a:r>
          </a:p>
          <a:p>
            <a:pPr lvl="1"/>
            <a:r>
              <a:rPr lang="en-US" dirty="0"/>
              <a:t>Fiction and Nonfiction</a:t>
            </a:r>
          </a:p>
          <a:p>
            <a:pPr lvl="1"/>
            <a:r>
              <a:rPr lang="en-US" dirty="0"/>
              <a:t>Develop basic comprehension strategies</a:t>
            </a:r>
          </a:p>
          <a:p>
            <a:pPr marL="342900" lvl="1" indent="-342900"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en-US" dirty="0"/>
              <a:t>Phonics (letter sounds and patterns)</a:t>
            </a:r>
          </a:p>
          <a:p>
            <a:pPr marL="342900" lvl="1" indent="-342900"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en-US" dirty="0"/>
              <a:t>Word recognition (sight words)</a:t>
            </a:r>
          </a:p>
          <a:p>
            <a:pPr marL="342900" lvl="1" indent="-342900"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en-US" dirty="0"/>
              <a:t>Vocabulary (able to define and use)</a:t>
            </a:r>
          </a:p>
          <a:p>
            <a:pPr marL="342900" lvl="1" indent="-342900"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en-US" dirty="0"/>
              <a:t>Fluency- 92 </a:t>
            </a:r>
            <a:r>
              <a:rPr lang="en-US" dirty="0" err="1"/>
              <a:t>wcpm</a:t>
            </a:r>
            <a:r>
              <a:rPr lang="en-US" dirty="0"/>
              <a:t> by the end of the year </a:t>
            </a:r>
          </a:p>
          <a:p>
            <a:pPr marL="342900" lvl="1" indent="-342900"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endParaRPr lang="en-US" dirty="0">
              <a:cs typeface="Arial"/>
            </a:endParaRPr>
          </a:p>
          <a:p>
            <a:pPr marL="342900" lvl="1" indent="-342900"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en-US" dirty="0">
                <a:latin typeface="Arial Rounded MT Bold" panose="020F0704030504030204" pitchFamily="34" charset="0"/>
              </a:rPr>
              <a:t> INSTILL A LOVE OF READING!</a:t>
            </a:r>
          </a:p>
          <a:p>
            <a:pPr marL="0" lvl="1" indent="0">
              <a:buClr>
                <a:schemeClr val="hlink"/>
              </a:buClr>
              <a:buSzPct val="80000"/>
              <a:buNone/>
            </a:pPr>
            <a:endParaRPr lang="en-US" dirty="0"/>
          </a:p>
        </p:txBody>
      </p:sp>
      <p:pic>
        <p:nvPicPr>
          <p:cNvPr id="1026" name="Picture 2" descr="C:\Users\hammal\AppData\Local\Microsoft\Windows\Temporary Internet Files\Content.IE5\PQEBO38T\book-love-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85" y="5334001"/>
            <a:ext cx="3647715" cy="135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Чудо, имя которому Книга: Книги для летнего чтения (1 - 5 классы)">
            <a:extLst>
              <a:ext uri="{FF2B5EF4-FFF2-40B4-BE49-F238E27FC236}">
                <a16:creationId xmlns:a16="http://schemas.microsoft.com/office/drawing/2014/main" id="{F04CC246-EA9C-5B3B-B65C-A2D617C853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6119"/>
            <a:ext cx="1371600" cy="126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22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23B3F-6437-4ACF-91F3-BF0206F1E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9980" y="420688"/>
            <a:ext cx="8229600" cy="1139825"/>
          </a:xfrm>
        </p:spPr>
        <p:txBody>
          <a:bodyPr/>
          <a:lstStyle/>
          <a:p>
            <a:r>
              <a:rPr lang="en-US" dirty="0">
                <a:cs typeface="Arial"/>
              </a:rPr>
              <a:t>Science &amp; Social Studies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0F7BD3A-6CDD-4031-BA0C-A44336D442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156875"/>
              </p:ext>
            </p:extLst>
          </p:nvPr>
        </p:nvGraphicFramePr>
        <p:xfrm>
          <a:off x="896826" y="2203423"/>
          <a:ext cx="6629400" cy="3760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247654183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1141981538"/>
                    </a:ext>
                  </a:extLst>
                </a:gridCol>
              </a:tblGrid>
              <a:tr h="8343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Science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Social Studies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7291732"/>
                  </a:ext>
                </a:extLst>
              </a:tr>
              <a:tr h="1068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</a:rPr>
                        <a:t>Pebbles, Sand and Silt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Communities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7123499"/>
                  </a:ext>
                </a:extLst>
              </a:tr>
              <a:tr h="4001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Animals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Economics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946874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Plants and Insects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Citizenship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48211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Solid, Liquid and Gas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</a:rPr>
                        <a:t>Geography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1949121"/>
                  </a:ext>
                </a:extLst>
              </a:tr>
            </a:tbl>
          </a:graphicData>
        </a:graphic>
      </p:graphicFrame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C2B05AF-D17F-D9E8-4577-50957B7030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00800" y="0"/>
            <a:ext cx="2615142" cy="2667000"/>
          </a:xfrm>
          <a:prstGeom prst="rect">
            <a:avLst/>
          </a:prstGeom>
        </p:spPr>
      </p:pic>
      <p:pic>
        <p:nvPicPr>
          <p:cNvPr id="9" name="Picture 8" descr="A picture containing indoor, black, dark&#10;&#10;Description automatically generated">
            <a:extLst>
              <a:ext uri="{FF2B5EF4-FFF2-40B4-BE49-F238E27FC236}">
                <a16:creationId xmlns:a16="http://schemas.microsoft.com/office/drawing/2014/main" id="{3004C640-2A5C-E52B-DCD3-7A402CA65E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551011">
            <a:off x="38571" y="1335615"/>
            <a:ext cx="1716511" cy="1919080"/>
          </a:xfrm>
          <a:prstGeom prst="rect">
            <a:avLst/>
          </a:prstGeom>
        </p:spPr>
      </p:pic>
      <p:pic>
        <p:nvPicPr>
          <p:cNvPr id="11" name="Picture 10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D831B61-7512-EA1A-16EE-4AD323A3C6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400799" y="5181600"/>
            <a:ext cx="2615143" cy="140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73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13" y="-228808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US" b="1" dirty="0"/>
              <a:t>Online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500" y="609600"/>
            <a:ext cx="8763000" cy="5410200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Math</a:t>
            </a:r>
          </a:p>
          <a:p>
            <a:pPr lvl="1">
              <a:defRPr/>
            </a:pPr>
            <a:r>
              <a:rPr lang="en-US" sz="2000" dirty="0"/>
              <a:t>Happy Numbers: Math practice at their level. </a:t>
            </a:r>
          </a:p>
          <a:p>
            <a:pPr lvl="1">
              <a:defRPr/>
            </a:pPr>
            <a:r>
              <a:rPr lang="en-US" sz="2000" dirty="0"/>
              <a:t>Prodigy: Math game</a:t>
            </a:r>
          </a:p>
          <a:p>
            <a:pPr marL="457200" lvl="1" indent="0">
              <a:buClr>
                <a:srgbClr val="CCECFF"/>
              </a:buClr>
              <a:buNone/>
              <a:defRPr/>
            </a:pPr>
            <a:endParaRPr lang="en-US" sz="2000" dirty="0">
              <a:cs typeface="Arial"/>
            </a:endParaRPr>
          </a:p>
          <a:p>
            <a:pPr>
              <a:defRPr/>
            </a:pPr>
            <a:r>
              <a:rPr lang="en-US" sz="2000" dirty="0"/>
              <a:t>Reading</a:t>
            </a:r>
          </a:p>
          <a:p>
            <a:pPr lvl="1">
              <a:defRPr/>
            </a:pPr>
            <a:r>
              <a:rPr lang="en-US" sz="2000" dirty="0"/>
              <a:t>Lexia: Reading, phonics and vocabulary skills </a:t>
            </a:r>
          </a:p>
          <a:p>
            <a:pPr lvl="1">
              <a:defRPr/>
            </a:pPr>
            <a:r>
              <a:rPr lang="en-US" sz="2000" dirty="0">
                <a:cs typeface="Arial"/>
              </a:rPr>
              <a:t>Epic: Online books, only during school hours</a:t>
            </a:r>
          </a:p>
          <a:p>
            <a:pPr lvl="1">
              <a:defRPr/>
            </a:pPr>
            <a:r>
              <a:rPr lang="en-US" sz="2000" dirty="0">
                <a:cs typeface="Arial"/>
              </a:rPr>
              <a:t>Prodigy: Reading game</a:t>
            </a:r>
          </a:p>
          <a:p>
            <a:pPr marL="457200" lvl="1" indent="0">
              <a:buNone/>
              <a:defRPr/>
            </a:pPr>
            <a:endParaRPr lang="en-US" sz="2000" dirty="0">
              <a:cs typeface="Arial"/>
            </a:endParaRPr>
          </a:p>
          <a:p>
            <a:pPr>
              <a:defRPr/>
            </a:pPr>
            <a:r>
              <a:rPr lang="en-US" sz="2000" dirty="0"/>
              <a:t>Science/ Social Studies</a:t>
            </a:r>
          </a:p>
          <a:p>
            <a:pPr lvl="1">
              <a:defRPr/>
            </a:pPr>
            <a:r>
              <a:rPr lang="en-US" sz="2000" dirty="0"/>
              <a:t>Mystery Science</a:t>
            </a:r>
          </a:p>
          <a:p>
            <a:pPr lvl="1">
              <a:defRPr/>
            </a:pPr>
            <a:r>
              <a:rPr lang="en-US" sz="2000" dirty="0"/>
              <a:t>Scholastic News </a:t>
            </a:r>
          </a:p>
          <a:p>
            <a:pPr lvl="1">
              <a:defRPr/>
            </a:pPr>
            <a:endParaRPr lang="en-US" sz="2000" dirty="0">
              <a:cs typeface="Arial"/>
            </a:endParaRPr>
          </a:p>
          <a:p>
            <a:pPr>
              <a:defRPr/>
            </a:pPr>
            <a:r>
              <a:rPr lang="en-US" sz="2000" dirty="0"/>
              <a:t>https://grade2quacks.weebly.com</a:t>
            </a:r>
          </a:p>
          <a:p>
            <a:pPr>
              <a:defRPr/>
            </a:pPr>
            <a:endParaRPr lang="en-US" sz="2800" dirty="0"/>
          </a:p>
        </p:txBody>
      </p:sp>
      <p:pic>
        <p:nvPicPr>
          <p:cNvPr id="9" name="Picture 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E9EC175-429D-F6D0-7D99-79AFEC378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50588" y="2590800"/>
            <a:ext cx="2676525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139825"/>
          </a:xfrm>
        </p:spPr>
        <p:txBody>
          <a:bodyPr/>
          <a:lstStyle/>
          <a:p>
            <a:r>
              <a:rPr lang="en-US" b="1" dirty="0"/>
              <a:t>Grading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2514600"/>
            <a:ext cx="8915400" cy="4525963"/>
          </a:xfrm>
        </p:spPr>
        <p:txBody>
          <a:bodyPr/>
          <a:lstStyle/>
          <a:p>
            <a:pPr lvl="1"/>
            <a:r>
              <a:rPr lang="en-US" sz="2400" dirty="0"/>
              <a:t>Students often get feedback and time to correct work during class. </a:t>
            </a:r>
          </a:p>
          <a:p>
            <a:pPr lvl="1"/>
            <a:r>
              <a:rPr lang="en-US" sz="2400" dirty="0"/>
              <a:t>Reviewing papers with your child is a good opportunity for you to see what they are learning in class and areas where they may need more help.</a:t>
            </a:r>
          </a:p>
          <a:p>
            <a:pPr lvl="1"/>
            <a:r>
              <a:rPr lang="en-US" sz="2400" dirty="0"/>
              <a:t>You may see a note from me asking for you to help your child at home with a certain worksheet or skill. </a:t>
            </a:r>
          </a:p>
          <a:p>
            <a:pPr lvl="1"/>
            <a:r>
              <a:rPr lang="en-US" sz="2400" dirty="0"/>
              <a:t>Grades come from teacher observation, assessments and work that is produced in class. </a:t>
            </a:r>
          </a:p>
          <a:p>
            <a:pPr lvl="1"/>
            <a:endParaRPr lang="en-US" sz="24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13 Técnicas de trabajo cooperativo -Orientacion Anduja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90004"/>
            <a:ext cx="1424609" cy="1764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37198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B99F3-5464-48EA-9B42-09E54C22F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Homework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4B188D-1054-47D7-84B2-2C262CE4C17A}"/>
              </a:ext>
            </a:extLst>
          </p:cNvPr>
          <p:cNvSpPr txBox="1"/>
          <p:nvPr/>
        </p:nvSpPr>
        <p:spPr>
          <a:xfrm>
            <a:off x="762000" y="1417638"/>
            <a:ext cx="784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/>
              <a:t>📚 </a:t>
            </a:r>
            <a:r>
              <a:rPr lang="en-US" sz="4000" u="sng" dirty="0"/>
              <a:t>Read!</a:t>
            </a:r>
            <a:r>
              <a:rPr lang="en-US" sz="4000" dirty="0"/>
              <a:t> 📚 </a:t>
            </a:r>
          </a:p>
          <a:p>
            <a:pPr lvl="1"/>
            <a:endParaRPr lang="en-US" sz="40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Practice math facts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Practice spelling patterns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Additional work may be sent home on an individual basis. </a:t>
            </a:r>
          </a:p>
        </p:txBody>
      </p:sp>
    </p:spTree>
    <p:extLst>
      <p:ext uri="{BB962C8B-B14F-4D97-AF65-F5344CB8AC3E}">
        <p14:creationId xmlns:p14="http://schemas.microsoft.com/office/powerpoint/2010/main" val="2466338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E2F90-A5E8-46C5-8AEF-7DF6443E585F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381000" y="0"/>
            <a:ext cx="8534400" cy="1096962"/>
          </a:xfrm>
        </p:spPr>
        <p:txBody>
          <a:bodyPr/>
          <a:lstStyle/>
          <a:p>
            <a:r>
              <a:rPr lang="en-US" dirty="0"/>
              <a:t>🎈Birthday Celebrations🎈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9B799E-647D-4FEB-9BD8-9CB43C5C2065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381000" y="1219200"/>
            <a:ext cx="8763000" cy="4648200"/>
          </a:xfrm>
        </p:spPr>
        <p:txBody>
          <a:bodyPr/>
          <a:lstStyle/>
          <a:p>
            <a:r>
              <a:rPr lang="en-US" dirty="0"/>
              <a:t>No treats. </a:t>
            </a:r>
          </a:p>
          <a:p>
            <a:pPr algn="l"/>
            <a:r>
              <a:rPr lang="en-US" dirty="0"/>
              <a:t>We will celebrate your child with Show &amp; Tell or a game!</a:t>
            </a:r>
          </a:p>
          <a:p>
            <a:pPr algn="l"/>
            <a:r>
              <a:rPr lang="en-US" sz="2800" dirty="0"/>
              <a:t>With this practice, the conversation goes from </a:t>
            </a:r>
          </a:p>
          <a:p>
            <a:pPr algn="l"/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“What did you bring us?” </a:t>
            </a:r>
            <a:r>
              <a:rPr lang="en-US" sz="2400" dirty="0"/>
              <a:t>to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“I didn’t know that about you!”</a:t>
            </a:r>
          </a:p>
          <a:p>
            <a:pPr algn="l"/>
            <a:r>
              <a:rPr lang="en-US" dirty="0"/>
              <a:t>	</a:t>
            </a:r>
            <a:r>
              <a:rPr lang="en-US" sz="2000" dirty="0"/>
              <a:t>We celebrate summer birthdays on their half birthday. </a:t>
            </a:r>
            <a:endParaRPr lang="en-US" dirty="0"/>
          </a:p>
        </p:txBody>
      </p:sp>
      <p:pic>
        <p:nvPicPr>
          <p:cNvPr id="1026" name="Picture 2" descr="happy birthday">
            <a:extLst>
              <a:ext uri="{FF2B5EF4-FFF2-40B4-BE49-F238E27FC236}">
                <a16:creationId xmlns:a16="http://schemas.microsoft.com/office/drawing/2014/main" id="{9CC980D1-90F2-4669-9ACA-FA99A5C28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577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72012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3018</TotalTime>
  <Words>715</Words>
  <Application>Microsoft Office PowerPoint</Application>
  <PresentationFormat>On-screen Show (4:3)</PresentationFormat>
  <Paragraphs>161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Arial Rounded MT Bold</vt:lpstr>
      <vt:lpstr>Calibri</vt:lpstr>
      <vt:lpstr>Comic Sans MS</vt:lpstr>
      <vt:lpstr>inherit</vt:lpstr>
      <vt:lpstr>Times New Roman</vt:lpstr>
      <vt:lpstr>Trebuchet MS</vt:lpstr>
      <vt:lpstr>Wingdings</vt:lpstr>
      <vt:lpstr>Wingdings 2</vt:lpstr>
      <vt:lpstr>Wingdings 3</vt:lpstr>
      <vt:lpstr>Ripple</vt:lpstr>
      <vt:lpstr>1_Facet</vt:lpstr>
      <vt:lpstr>Opulent</vt:lpstr>
      <vt:lpstr>Welcome to:  5th Grade  Parent Night!</vt:lpstr>
      <vt:lpstr>Daily Schedule</vt:lpstr>
      <vt:lpstr>Math </vt:lpstr>
      <vt:lpstr>Reading</vt:lpstr>
      <vt:lpstr>Science &amp; Social Studies</vt:lpstr>
      <vt:lpstr>Online Resources</vt:lpstr>
      <vt:lpstr>Grading Policy</vt:lpstr>
      <vt:lpstr>Homework</vt:lpstr>
      <vt:lpstr>🎈Birthday Celebrations🎈 </vt:lpstr>
      <vt:lpstr>Student &amp; Parent Expectations</vt:lpstr>
      <vt:lpstr>Teacher Expectations</vt:lpstr>
      <vt:lpstr>Behavior</vt:lpstr>
      <vt:lpstr>It takes a village…</vt:lpstr>
      <vt:lpstr>Performance Dates</vt:lpstr>
      <vt:lpstr> wear tennis shoes to PE Each Day! </vt:lpstr>
      <vt:lpstr>PTO</vt:lpstr>
      <vt:lpstr>Contact Information</vt:lpstr>
      <vt:lpstr>Volunteers?  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to:  5th Grade  Parent Night!</dc:title>
  <dc:creator>Spellman, Emily</dc:creator>
  <cp:lastModifiedBy>Spellman, Emily</cp:lastModifiedBy>
  <cp:revision>52</cp:revision>
  <cp:lastPrinted>2023-08-22T23:07:56Z</cp:lastPrinted>
  <dcterms:created xsi:type="dcterms:W3CDTF">2020-08-31T22:29:35Z</dcterms:created>
  <dcterms:modified xsi:type="dcterms:W3CDTF">2023-08-30T21:17:52Z</dcterms:modified>
</cp:coreProperties>
</file>